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4.xml" ContentType="application/vnd.openxmlformats-officedocument.theme+xml"/>
  <Override PartName="/ppt/slideLayouts/slideLayout2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811" r:id="rId2"/>
    <p:sldMasterId id="2147483772" r:id="rId3"/>
    <p:sldMasterId id="2147483812" r:id="rId4"/>
    <p:sldMasterId id="2147483661" r:id="rId5"/>
  </p:sldMasterIdLst>
  <p:notesMasterIdLst>
    <p:notesMasterId r:id="rId70"/>
  </p:notesMasterIdLst>
  <p:sldIdLst>
    <p:sldId id="507" r:id="rId6"/>
    <p:sldId id="646" r:id="rId7"/>
    <p:sldId id="647" r:id="rId8"/>
    <p:sldId id="648" r:id="rId9"/>
    <p:sldId id="649" r:id="rId10"/>
    <p:sldId id="650" r:id="rId11"/>
    <p:sldId id="614" r:id="rId12"/>
    <p:sldId id="588" r:id="rId13"/>
    <p:sldId id="589" r:id="rId14"/>
    <p:sldId id="590" r:id="rId15"/>
    <p:sldId id="591" r:id="rId16"/>
    <p:sldId id="592" r:id="rId17"/>
    <p:sldId id="593" r:id="rId18"/>
    <p:sldId id="594" r:id="rId19"/>
    <p:sldId id="595" r:id="rId20"/>
    <p:sldId id="596" r:id="rId21"/>
    <p:sldId id="597" r:id="rId22"/>
    <p:sldId id="598" r:id="rId23"/>
    <p:sldId id="599" r:id="rId24"/>
    <p:sldId id="600" r:id="rId25"/>
    <p:sldId id="602" r:id="rId26"/>
    <p:sldId id="603" r:id="rId27"/>
    <p:sldId id="604" r:id="rId28"/>
    <p:sldId id="605" r:id="rId29"/>
    <p:sldId id="606" r:id="rId30"/>
    <p:sldId id="607" r:id="rId31"/>
    <p:sldId id="608" r:id="rId32"/>
    <p:sldId id="609" r:id="rId33"/>
    <p:sldId id="610" r:id="rId34"/>
    <p:sldId id="611" r:id="rId35"/>
    <p:sldId id="612" r:id="rId36"/>
    <p:sldId id="613" r:id="rId37"/>
    <p:sldId id="587" r:id="rId38"/>
    <p:sldId id="615" r:id="rId39"/>
    <p:sldId id="616" r:id="rId40"/>
    <p:sldId id="617" r:id="rId41"/>
    <p:sldId id="618" r:id="rId42"/>
    <p:sldId id="619" r:id="rId43"/>
    <p:sldId id="620" r:id="rId44"/>
    <p:sldId id="621" r:id="rId45"/>
    <p:sldId id="622" r:id="rId46"/>
    <p:sldId id="623" r:id="rId47"/>
    <p:sldId id="624" r:id="rId48"/>
    <p:sldId id="625" r:id="rId49"/>
    <p:sldId id="626" r:id="rId50"/>
    <p:sldId id="627" r:id="rId51"/>
    <p:sldId id="628" r:id="rId52"/>
    <p:sldId id="629" r:id="rId53"/>
    <p:sldId id="630" r:id="rId54"/>
    <p:sldId id="631" r:id="rId55"/>
    <p:sldId id="632" r:id="rId56"/>
    <p:sldId id="633" r:id="rId57"/>
    <p:sldId id="634" r:id="rId58"/>
    <p:sldId id="635" r:id="rId59"/>
    <p:sldId id="636" r:id="rId60"/>
    <p:sldId id="637" r:id="rId61"/>
    <p:sldId id="638" r:id="rId62"/>
    <p:sldId id="639" r:id="rId63"/>
    <p:sldId id="640" r:id="rId64"/>
    <p:sldId id="641" r:id="rId65"/>
    <p:sldId id="642" r:id="rId66"/>
    <p:sldId id="643" r:id="rId67"/>
    <p:sldId id="644" r:id="rId68"/>
    <p:sldId id="645" r:id="rId69"/>
  </p:sldIdLst>
  <p:sldSz cx="9144000" cy="5715000" type="screen16x1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404F"/>
    <a:srgbClr val="A6585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38" autoAdjust="0"/>
    <p:restoredTop sz="82429" autoAdjust="0"/>
  </p:normalViewPr>
  <p:slideViewPr>
    <p:cSldViewPr snapToGrid="0" snapToObjects="1">
      <p:cViewPr varScale="1">
        <p:scale>
          <a:sx n="82" d="100"/>
          <a:sy n="82" d="100"/>
        </p:scale>
        <p:origin x="90" y="288"/>
      </p:cViewPr>
      <p:guideLst>
        <p:guide orient="horz" pos="1800"/>
        <p:guide pos="2880"/>
      </p:guideLst>
    </p:cSldViewPr>
  </p:slid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332B45C-A881-724A-9731-89CD4544E45D}" type="datetimeFigureOut">
              <a:rPr lang="en-US" smtClean="0"/>
              <a:pPr/>
              <a:t>9/14/2023</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D2A8CFD-7D0E-984D-8B4C-26FF9E5765E5}" type="slidenum">
              <a:rPr lang="en-US" smtClean="0"/>
              <a:pPr/>
              <a:t>‹#›</a:t>
            </a:fld>
            <a:endParaRPr lang="en-US"/>
          </a:p>
        </p:txBody>
      </p:sp>
    </p:spTree>
    <p:extLst>
      <p:ext uri="{BB962C8B-B14F-4D97-AF65-F5344CB8AC3E}">
        <p14:creationId xmlns:p14="http://schemas.microsoft.com/office/powerpoint/2010/main" val="412576661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Image Placeholder 1"/>
          <p:cNvSpPr>
            <a:spLocks noGrp="1" noRot="1" noChangeAspect="1"/>
          </p:cNvSpPr>
          <p:nvPr>
            <p:ph type="sldImg"/>
          </p:nvPr>
        </p:nvSpPr>
        <p:spPr>
          <a:xfrm>
            <a:off x="685800" y="685800"/>
            <a:ext cx="5486400" cy="3429000"/>
          </a:xfrm>
          <a:ln/>
        </p:spPr>
      </p:sp>
      <p:sp>
        <p:nvSpPr>
          <p:cNvPr id="178179" name="Notes Placeholder 2"/>
          <p:cNvSpPr>
            <a:spLocks noGrp="1"/>
          </p:cNvSpPr>
          <p:nvPr>
            <p:ph type="body" idx="1"/>
          </p:nvPr>
        </p:nvSpPr>
        <p:spPr>
          <a:noFill/>
          <a:ln/>
        </p:spPr>
        <p:txBody>
          <a:bodyPr/>
          <a:lstStyle/>
          <a:p>
            <a:endParaRPr lang="en-US" dirty="0">
              <a:latin typeface="Times New Roman" charset="0"/>
              <a:ea typeface="ＭＳ Ｐゴシック" charset="-128"/>
              <a:cs typeface="ＭＳ Ｐゴシック" charset="-128"/>
            </a:endParaRPr>
          </a:p>
        </p:txBody>
      </p:sp>
      <p:sp>
        <p:nvSpPr>
          <p:cNvPr id="178180" name="Slide Number Placeholder 3"/>
          <p:cNvSpPr>
            <a:spLocks noGrp="1"/>
          </p:cNvSpPr>
          <p:nvPr>
            <p:ph type="sldNum" sz="quarter" idx="5"/>
          </p:nvPr>
        </p:nvSpPr>
        <p:spPr>
          <a:noFill/>
        </p:spPr>
        <p:txBody>
          <a:bodyPr/>
          <a:lstStyle/>
          <a:p>
            <a:fld id="{7A908E00-6592-2642-B910-4C1491EDF6D1}" type="slidenum">
              <a:rPr lang="en-US">
                <a:solidFill>
                  <a:prstClr val="black"/>
                </a:solidFill>
              </a:rPr>
              <a:pPr/>
              <a:t>1</a:t>
            </a:fld>
            <a:endParaRPr lang="en-US">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B6FA8C5-854E-8D4F-A2B2-CF41D1C7858F}" type="slidenum">
              <a:rPr lang="en-US" smtClean="0"/>
              <a:pPr>
                <a:defRPr/>
              </a:pPr>
              <a:t>37</a:t>
            </a:fld>
            <a:endParaRPr lang="en-US"/>
          </a:p>
        </p:txBody>
      </p:sp>
    </p:spTree>
    <p:extLst>
      <p:ext uri="{BB962C8B-B14F-4D97-AF65-F5344CB8AC3E}">
        <p14:creationId xmlns:p14="http://schemas.microsoft.com/office/powerpoint/2010/main" val="2311868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bwMode="auto">
          <a:noFill/>
          <a:ln>
            <a:solidFill>
              <a:srgbClr val="000000"/>
            </a:solidFill>
            <a:miter lim="800000"/>
            <a:headEnd/>
            <a:tailEnd/>
          </a:ln>
        </p:spPr>
      </p:sp>
      <mc:AlternateContent xmlns:mc="http://schemas.openxmlformats.org/markup-compatibility/2006" xmlns:a14="http://schemas.microsoft.com/office/drawing/2010/main">
        <mc:Choice Requires="a14">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14:m>
                  <m:oMath xmlns:m="http://schemas.openxmlformats.org/officeDocument/2006/math">
                    <a:fld id="{825F15A7-03F4-43D7-82C5-3E23DA2F108C}" type="mathplaceholder">
                      <a:rPr lang="en-US" i="1" smtClean="0">
                        <a:latin typeface="Cambria Math"/>
                        <a:ea typeface="ＭＳ Ｐゴシック" charset="-128"/>
                      </a:rPr>
                      <a:t>Type equation here.</a:t>
                    </a:fld>
                  </m:oMath>
                </a14:m>
                <a:r>
                  <a:rPr lang="en-US" dirty="0">
                    <a:ea typeface="ＭＳ Ｐゴシック" charset="-128"/>
                    <a:cs typeface="ＭＳ Ｐゴシック" charset="-128"/>
                  </a:rPr>
                  <a:t>PREDICTIONS:</a:t>
                </a:r>
              </a:p>
              <a:p>
                <a:endParaRPr lang="en-US" dirty="0">
                  <a:ea typeface="ＭＳ Ｐゴシック" charset="-128"/>
                  <a:cs typeface="ＭＳ Ｐゴシック" charset="-128"/>
                </a:endParaRPr>
              </a:p>
              <a:p>
                <a:r>
                  <a:rPr lang="en-US" dirty="0">
                    <a:ea typeface="ＭＳ Ｐゴシック" charset="-128"/>
                    <a:cs typeface="ＭＳ Ｐゴシック" charset="-128"/>
                  </a:rPr>
                  <a:t> (</a:t>
                </a:r>
                <a:r>
                  <a:rPr lang="en-US" dirty="0" err="1">
                    <a:ea typeface="ＭＳ Ｐゴシック" charset="-128"/>
                    <a:cs typeface="ＭＳ Ｐゴシック" charset="-128"/>
                  </a:rPr>
                  <a:t>i</a:t>
                </a:r>
                <a:r>
                  <a:rPr lang="en-US" dirty="0">
                    <a:ea typeface="ＭＳ Ｐゴシック" charset="-128"/>
                    <a:cs typeface="ＭＳ Ｐゴシック" charset="-128"/>
                  </a:rPr>
                  <a:t>) The degree exponent $\gamma$ is independent of $</a:t>
                </a:r>
                <a:r>
                  <a:rPr lang="en-US" dirty="0" err="1">
                    <a:ea typeface="ＭＳ Ｐゴシック" charset="-128"/>
                    <a:cs typeface="ＭＳ Ｐゴシック" charset="-128"/>
                  </a:rPr>
                  <a:t>m</a:t>
                </a:r>
                <a:r>
                  <a:rPr lang="en-US" dirty="0">
                    <a:ea typeface="ＭＳ Ｐゴシック" charset="-128"/>
                    <a:cs typeface="ＭＳ Ｐゴシック" charset="-128"/>
                  </a:rPr>
                  <a:t>$, a prediction that is in agreement with the numerical results (see Fig. 4).</a:t>
                </a:r>
              </a:p>
              <a:p>
                <a:endParaRPr lang="en-US" dirty="0">
                  <a:ea typeface="ＭＳ Ｐゴシック" charset="-128"/>
                  <a:cs typeface="ＭＳ Ｐゴシック" charset="-128"/>
                </a:endParaRPr>
              </a:p>
              <a:p>
                <a:r>
                  <a:rPr lang="en-US" dirty="0">
                    <a:ea typeface="ＭＳ Ｐゴシック" charset="-128"/>
                    <a:cs typeface="ＭＳ Ｐゴシック" charset="-128"/>
                  </a:rPr>
                  <a:t>(ii) As the power-law observed for real networks describes systems of rather different ages and sizes, it is expected that a correct model should provide a time-independent degree distribution. Indeed, Eq.(\</a:t>
                </a:r>
                <a:r>
                  <a:rPr lang="en-US" dirty="0" err="1">
                    <a:ea typeface="ＭＳ Ｐゴシック" charset="-128"/>
                    <a:cs typeface="ＭＳ Ｐゴシック" charset="-128"/>
                  </a:rPr>
                  <a:t>ref{cube</a:t>
                </a:r>
                <a:r>
                  <a:rPr lang="en-US" dirty="0">
                    <a:ea typeface="ＭＳ Ｐゴシック" charset="-128"/>
                    <a:cs typeface="ＭＳ Ｐゴシック" charset="-128"/>
                  </a:rPr>
                  <a:t>}) predicts that asymptotically (i.e. in the $</a:t>
                </a:r>
                <a:r>
                  <a:rPr lang="en-US" dirty="0" err="1">
                    <a:ea typeface="ＭＳ Ｐゴシック" charset="-128"/>
                    <a:cs typeface="ＭＳ Ｐゴシック" charset="-128"/>
                  </a:rPr>
                  <a:t>t</a:t>
                </a:r>
                <a:r>
                  <a:rPr lang="en-US" dirty="0">
                    <a:ea typeface="ＭＳ Ｐゴシック" charset="-128"/>
                    <a:cs typeface="ＭＳ Ｐゴシック" charset="-128"/>
                  </a:rPr>
                  <a:t> \</a:t>
                </a:r>
                <a:r>
                  <a:rPr lang="en-US" dirty="0" err="1">
                    <a:ea typeface="ＭＳ Ｐゴシック" charset="-128"/>
                    <a:cs typeface="ＭＳ Ｐゴシック" charset="-128"/>
                  </a:rPr>
                  <a:t>gg</a:t>
                </a:r>
                <a:r>
                  <a:rPr lang="en-US" dirty="0">
                    <a:ea typeface="ＭＳ Ｐゴシック" charset="-128"/>
                    <a:cs typeface="ＭＳ Ｐゴシック" charset="-128"/>
                  </a:rPr>
                  <a:t> m_0$ limit) the degree distribution of the BA model is independent of time (and, subsequently, independent of the system size $N=m_0+t$), indicating that despite its continuous growth, the network reaches a stationary scale-free state. </a:t>
                </a:r>
              </a:p>
              <a:p>
                <a:r>
                  <a:rPr lang="en-US" dirty="0">
                    <a:ea typeface="ＭＳ Ｐゴシック" charset="-128"/>
                    <a:cs typeface="ＭＳ Ｐゴシック" charset="-128"/>
                  </a:rPr>
                  <a:t>Nominal similarities shown in Figure 4 support these predictions.</a:t>
                </a:r>
              </a:p>
              <a:p>
                <a:endParaRPr lang="en-US" dirty="0">
                  <a:ea typeface="ＭＳ Ｐゴシック" charset="-128"/>
                  <a:cs typeface="ＭＳ Ｐゴシック" charset="-128"/>
                </a:endParaRPr>
              </a:p>
              <a:p>
                <a:r>
                  <a:rPr lang="en-US" dirty="0">
                    <a:ea typeface="ＭＳ Ｐゴシック" charset="-128"/>
                    <a:cs typeface="ＭＳ Ｐゴシック" charset="-128"/>
                  </a:rPr>
                  <a:t>(iii) Equation (\</a:t>
                </a:r>
                <a:r>
                  <a:rPr lang="en-US" dirty="0" err="1">
                    <a:ea typeface="ＭＳ Ｐゴシック" charset="-128"/>
                    <a:cs typeface="ＭＳ Ｐゴシック" charset="-128"/>
                  </a:rPr>
                  <a:t>ref{cube</a:t>
                </a:r>
                <a:r>
                  <a:rPr lang="en-US" dirty="0">
                    <a:ea typeface="ＭＳ Ｐゴシック" charset="-128"/>
                    <a:cs typeface="ＭＳ Ｐゴシック" charset="-128"/>
                  </a:rPr>
                  <a:t>}) indicates that the coefficient of the power-law distribution is proportional to $m^2$. a prediction again confirmed by the numerical simulations shown in Figure \</a:t>
                </a:r>
                <a:r>
                  <a:rPr lang="en-US" dirty="0" err="1">
                    <a:ea typeface="ＭＳ Ｐゴシック" charset="-128"/>
                    <a:cs typeface="ＭＳ Ｐゴシック" charset="-128"/>
                  </a:rPr>
                  <a:t>ref{F-BA-BAScaling</a:t>
                </a:r>
                <a:r>
                  <a:rPr lang="en-US" dirty="0">
                    <a:ea typeface="ＭＳ Ｐゴシック" charset="-128"/>
                    <a:cs typeface="ＭＳ Ｐゴシック" charset="-128"/>
                  </a:rPr>
                  <a:t>}.</a:t>
                </a:r>
              </a:p>
            </p:txBody>
          </p:sp>
        </mc:Choice>
        <mc:Fallback xmlns="">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i="0">
                    <a:latin typeface="Cambria Math"/>
                    <a:ea typeface="ＭＳ Ｐゴシック" charset="-128"/>
                  </a:rPr>
                  <a:t>"Type equation here."</a:t>
                </a:r>
                <a:r>
                  <a:rPr lang="en-US" dirty="0">
                    <a:ea typeface="ＭＳ Ｐゴシック" charset="-128"/>
                    <a:cs typeface="ＭＳ Ｐゴシック" charset="-128"/>
                  </a:rPr>
                  <a:t>PREDICTIONS:</a:t>
                </a:r>
              </a:p>
              <a:p>
                <a:endParaRPr lang="en-US" dirty="0">
                  <a:ea typeface="ＭＳ Ｐゴシック" charset="-128"/>
                  <a:cs typeface="ＭＳ Ｐゴシック" charset="-128"/>
                </a:endParaRPr>
              </a:p>
              <a:p>
                <a:r>
                  <a:rPr lang="en-US" dirty="0">
                    <a:ea typeface="ＭＳ Ｐゴシック" charset="-128"/>
                    <a:cs typeface="ＭＳ Ｐゴシック" charset="-128"/>
                  </a:rPr>
                  <a:t> (</a:t>
                </a:r>
                <a:r>
                  <a:rPr lang="en-US" dirty="0" err="1">
                    <a:ea typeface="ＭＳ Ｐゴシック" charset="-128"/>
                    <a:cs typeface="ＭＳ Ｐゴシック" charset="-128"/>
                  </a:rPr>
                  <a:t>i</a:t>
                </a:r>
                <a:r>
                  <a:rPr lang="en-US" dirty="0">
                    <a:ea typeface="ＭＳ Ｐゴシック" charset="-128"/>
                    <a:cs typeface="ＭＳ Ｐゴシック" charset="-128"/>
                  </a:rPr>
                  <a:t>) The degree exponent $\gamma$ is independent of $</a:t>
                </a:r>
                <a:r>
                  <a:rPr lang="en-US" dirty="0" err="1">
                    <a:ea typeface="ＭＳ Ｐゴシック" charset="-128"/>
                    <a:cs typeface="ＭＳ Ｐゴシック" charset="-128"/>
                  </a:rPr>
                  <a:t>m</a:t>
                </a:r>
                <a:r>
                  <a:rPr lang="en-US" dirty="0">
                    <a:ea typeface="ＭＳ Ｐゴシック" charset="-128"/>
                    <a:cs typeface="ＭＳ Ｐゴシック" charset="-128"/>
                  </a:rPr>
                  <a:t>$, a prediction that is in agreement with the numerical results (see Fig. 4).</a:t>
                </a:r>
              </a:p>
              <a:p>
                <a:endParaRPr lang="en-US" dirty="0">
                  <a:ea typeface="ＭＳ Ｐゴシック" charset="-128"/>
                  <a:cs typeface="ＭＳ Ｐゴシック" charset="-128"/>
                </a:endParaRPr>
              </a:p>
              <a:p>
                <a:r>
                  <a:rPr lang="en-US" dirty="0">
                    <a:ea typeface="ＭＳ Ｐゴシック" charset="-128"/>
                    <a:cs typeface="ＭＳ Ｐゴシック" charset="-128"/>
                  </a:rPr>
                  <a:t>(ii) As the power-law observed for real networks describes systems of rather different ages and sizes, it is expected that a correct model should provide a time-independent degree distribution. Indeed, Eq.(\</a:t>
                </a:r>
                <a:r>
                  <a:rPr lang="en-US" dirty="0" err="1">
                    <a:ea typeface="ＭＳ Ｐゴシック" charset="-128"/>
                    <a:cs typeface="ＭＳ Ｐゴシック" charset="-128"/>
                  </a:rPr>
                  <a:t>ref{cube</a:t>
                </a:r>
                <a:r>
                  <a:rPr lang="en-US" dirty="0">
                    <a:ea typeface="ＭＳ Ｐゴシック" charset="-128"/>
                    <a:cs typeface="ＭＳ Ｐゴシック" charset="-128"/>
                  </a:rPr>
                  <a:t>}) predicts that asymptotically (i.e. in the $</a:t>
                </a:r>
                <a:r>
                  <a:rPr lang="en-US" dirty="0" err="1">
                    <a:ea typeface="ＭＳ Ｐゴシック" charset="-128"/>
                    <a:cs typeface="ＭＳ Ｐゴシック" charset="-128"/>
                  </a:rPr>
                  <a:t>t</a:t>
                </a:r>
                <a:r>
                  <a:rPr lang="en-US" dirty="0">
                    <a:ea typeface="ＭＳ Ｐゴシック" charset="-128"/>
                    <a:cs typeface="ＭＳ Ｐゴシック" charset="-128"/>
                  </a:rPr>
                  <a:t> \</a:t>
                </a:r>
                <a:r>
                  <a:rPr lang="en-US" dirty="0" err="1">
                    <a:ea typeface="ＭＳ Ｐゴシック" charset="-128"/>
                    <a:cs typeface="ＭＳ Ｐゴシック" charset="-128"/>
                  </a:rPr>
                  <a:t>gg</a:t>
                </a:r>
                <a:r>
                  <a:rPr lang="en-US" dirty="0">
                    <a:ea typeface="ＭＳ Ｐゴシック" charset="-128"/>
                    <a:cs typeface="ＭＳ Ｐゴシック" charset="-128"/>
                  </a:rPr>
                  <a:t> m_0$ limit) the degree distribution of the BA model is independent of time (and, subsequently, independent of the system size $N=m_0+t$), indicating that despite its continuous growth, the network reaches a stationary scale-free state. </a:t>
                </a:r>
              </a:p>
              <a:p>
                <a:r>
                  <a:rPr lang="en-US" dirty="0">
                    <a:ea typeface="ＭＳ Ｐゴシック" charset="-128"/>
                    <a:cs typeface="ＭＳ Ｐゴシック" charset="-128"/>
                  </a:rPr>
                  <a:t>Nominal similarities shown in Figure 4 support these predictions.</a:t>
                </a:r>
              </a:p>
              <a:p>
                <a:endParaRPr lang="en-US" dirty="0">
                  <a:ea typeface="ＭＳ Ｐゴシック" charset="-128"/>
                  <a:cs typeface="ＭＳ Ｐゴシック" charset="-128"/>
                </a:endParaRPr>
              </a:p>
              <a:p>
                <a:r>
                  <a:rPr lang="en-US" dirty="0">
                    <a:ea typeface="ＭＳ Ｐゴシック" charset="-128"/>
                    <a:cs typeface="ＭＳ Ｐゴシック" charset="-128"/>
                  </a:rPr>
                  <a:t>(iii) Equation (\</a:t>
                </a:r>
                <a:r>
                  <a:rPr lang="en-US" dirty="0" err="1">
                    <a:ea typeface="ＭＳ Ｐゴシック" charset="-128"/>
                    <a:cs typeface="ＭＳ Ｐゴシック" charset="-128"/>
                  </a:rPr>
                  <a:t>ref{cube</a:t>
                </a:r>
                <a:r>
                  <a:rPr lang="en-US" dirty="0">
                    <a:ea typeface="ＭＳ Ｐゴシック" charset="-128"/>
                    <a:cs typeface="ＭＳ Ｐゴシック" charset="-128"/>
                  </a:rPr>
                  <a:t>}) indicates that the coefficient of the power-law distribution is proportional to $m^2$. a prediction again confirmed by the numerical simulations shown in Figure \</a:t>
                </a:r>
                <a:r>
                  <a:rPr lang="en-US" dirty="0" err="1">
                    <a:ea typeface="ＭＳ Ｐゴシック" charset="-128"/>
                    <a:cs typeface="ＭＳ Ｐゴシック" charset="-128"/>
                  </a:rPr>
                  <a:t>ref{F-BA-BAScaling</a:t>
                </a:r>
                <a:r>
                  <a:rPr lang="en-US" dirty="0">
                    <a:ea typeface="ＭＳ Ｐゴシック" charset="-128"/>
                    <a:cs typeface="ＭＳ Ｐゴシック" charset="-128"/>
                  </a:rPr>
                  <a:t>}.</a:t>
                </a:r>
              </a:p>
            </p:txBody>
          </p:sp>
        </mc:Fallback>
      </mc:AlternateContent>
      <p:sp>
        <p:nvSpPr>
          <p:cNvPr id="4" name="Slide Number Placeholder 3"/>
          <p:cNvSpPr>
            <a:spLocks noGrp="1"/>
          </p:cNvSpPr>
          <p:nvPr>
            <p:ph type="sldNum" sz="quarter" idx="5"/>
          </p:nvPr>
        </p:nvSpPr>
        <p:spPr/>
        <p:txBody>
          <a:bodyPr/>
          <a:lstStyle/>
          <a:p>
            <a:pPr>
              <a:defRPr/>
            </a:pPr>
            <a:fld id="{1D1F167C-8E03-6D40-A613-BE0F4B913C73}" type="slidenum">
              <a:rPr lang="en-US" smtClean="0"/>
              <a:pPr>
                <a:defRPr/>
              </a:pPr>
              <a:t>38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bwMode="auto">
          <a:noFill/>
          <a:ln>
            <a:solidFill>
              <a:srgbClr val="000000"/>
            </a:solidFill>
            <a:miter lim="800000"/>
            <a:headEnd/>
            <a:tailEnd/>
          </a:ln>
        </p:spPr>
      </p:sp>
      <mc:AlternateContent xmlns:mc="http://schemas.openxmlformats.org/markup-compatibility/2006" xmlns:a14="http://schemas.microsoft.com/office/drawing/2010/main">
        <mc:Choice Requires="a14">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14:m>
                  <m:oMath xmlns:m="http://schemas.openxmlformats.org/officeDocument/2006/math">
                    <a:fld id="{825F15A7-03F4-43D7-82C5-3E23DA2F108C}" type="mathplaceholder">
                      <a:rPr lang="en-US" i="1" smtClean="0">
                        <a:latin typeface="Cambria Math"/>
                        <a:ea typeface="ＭＳ Ｐゴシック" charset="-128"/>
                      </a:rPr>
                      <a:t>Type equation here.</a:t>
                    </a:fld>
                  </m:oMath>
                </a14:m>
                <a:r>
                  <a:rPr lang="en-US" dirty="0">
                    <a:ea typeface="ＭＳ Ｐゴシック" charset="-128"/>
                    <a:cs typeface="ＭＳ Ｐゴシック" charset="-128"/>
                  </a:rPr>
                  <a:t>PREDICTIONS:</a:t>
                </a:r>
              </a:p>
              <a:p>
                <a:endParaRPr lang="en-US" dirty="0">
                  <a:ea typeface="ＭＳ Ｐゴシック" charset="-128"/>
                  <a:cs typeface="ＭＳ Ｐゴシック" charset="-128"/>
                </a:endParaRPr>
              </a:p>
              <a:p>
                <a:r>
                  <a:rPr lang="en-US" dirty="0">
                    <a:ea typeface="ＭＳ Ｐゴシック" charset="-128"/>
                    <a:cs typeface="ＭＳ Ｐゴシック" charset="-128"/>
                  </a:rPr>
                  <a:t> (</a:t>
                </a:r>
                <a:r>
                  <a:rPr lang="en-US" dirty="0" err="1">
                    <a:ea typeface="ＭＳ Ｐゴシック" charset="-128"/>
                    <a:cs typeface="ＭＳ Ｐゴシック" charset="-128"/>
                  </a:rPr>
                  <a:t>i</a:t>
                </a:r>
                <a:r>
                  <a:rPr lang="en-US" dirty="0">
                    <a:ea typeface="ＭＳ Ｐゴシック" charset="-128"/>
                    <a:cs typeface="ＭＳ Ｐゴシック" charset="-128"/>
                  </a:rPr>
                  <a:t>) The degree exponent $\gamma$ is independent of $</a:t>
                </a:r>
                <a:r>
                  <a:rPr lang="en-US" dirty="0" err="1">
                    <a:ea typeface="ＭＳ Ｐゴシック" charset="-128"/>
                    <a:cs typeface="ＭＳ Ｐゴシック" charset="-128"/>
                  </a:rPr>
                  <a:t>m</a:t>
                </a:r>
                <a:r>
                  <a:rPr lang="en-US" dirty="0">
                    <a:ea typeface="ＭＳ Ｐゴシック" charset="-128"/>
                    <a:cs typeface="ＭＳ Ｐゴシック" charset="-128"/>
                  </a:rPr>
                  <a:t>$, a prediction that is in agreement with the numerical results (see Fig. 4).</a:t>
                </a:r>
              </a:p>
              <a:p>
                <a:endParaRPr lang="en-US" dirty="0">
                  <a:ea typeface="ＭＳ Ｐゴシック" charset="-128"/>
                  <a:cs typeface="ＭＳ Ｐゴシック" charset="-128"/>
                </a:endParaRPr>
              </a:p>
              <a:p>
                <a:r>
                  <a:rPr lang="en-US" dirty="0">
                    <a:ea typeface="ＭＳ Ｐゴシック" charset="-128"/>
                    <a:cs typeface="ＭＳ Ｐゴシック" charset="-128"/>
                  </a:rPr>
                  <a:t>(ii) As the power-law observed for real networks describes systems of rather different ages and sizes, it is expected that a correct model should provide a time-independent degree distribution. Indeed, Eq.(\</a:t>
                </a:r>
                <a:r>
                  <a:rPr lang="en-US" dirty="0" err="1">
                    <a:ea typeface="ＭＳ Ｐゴシック" charset="-128"/>
                    <a:cs typeface="ＭＳ Ｐゴシック" charset="-128"/>
                  </a:rPr>
                  <a:t>ref{cube</a:t>
                </a:r>
                <a:r>
                  <a:rPr lang="en-US" dirty="0">
                    <a:ea typeface="ＭＳ Ｐゴシック" charset="-128"/>
                    <a:cs typeface="ＭＳ Ｐゴシック" charset="-128"/>
                  </a:rPr>
                  <a:t>}) predicts that asymptotically (i.e. in the $</a:t>
                </a:r>
                <a:r>
                  <a:rPr lang="en-US" dirty="0" err="1">
                    <a:ea typeface="ＭＳ Ｐゴシック" charset="-128"/>
                    <a:cs typeface="ＭＳ Ｐゴシック" charset="-128"/>
                  </a:rPr>
                  <a:t>t</a:t>
                </a:r>
                <a:r>
                  <a:rPr lang="en-US" dirty="0">
                    <a:ea typeface="ＭＳ Ｐゴシック" charset="-128"/>
                    <a:cs typeface="ＭＳ Ｐゴシック" charset="-128"/>
                  </a:rPr>
                  <a:t> \</a:t>
                </a:r>
                <a:r>
                  <a:rPr lang="en-US" dirty="0" err="1">
                    <a:ea typeface="ＭＳ Ｐゴシック" charset="-128"/>
                    <a:cs typeface="ＭＳ Ｐゴシック" charset="-128"/>
                  </a:rPr>
                  <a:t>gg</a:t>
                </a:r>
                <a:r>
                  <a:rPr lang="en-US" dirty="0">
                    <a:ea typeface="ＭＳ Ｐゴシック" charset="-128"/>
                    <a:cs typeface="ＭＳ Ｐゴシック" charset="-128"/>
                  </a:rPr>
                  <a:t> m_0$ limit) the degree distribution of the BA model is independent of time (and, subsequently, independent of the system size $N=m_0+t$), indicating that despite its continuous growth, the network reaches a stationary scale-free state. </a:t>
                </a:r>
              </a:p>
              <a:p>
                <a:r>
                  <a:rPr lang="en-US" dirty="0">
                    <a:ea typeface="ＭＳ Ｐゴシック" charset="-128"/>
                    <a:cs typeface="ＭＳ Ｐゴシック" charset="-128"/>
                  </a:rPr>
                  <a:t>Nominal similarities shown in Figure 4 support these predictions.</a:t>
                </a:r>
              </a:p>
              <a:p>
                <a:endParaRPr lang="en-US" dirty="0">
                  <a:ea typeface="ＭＳ Ｐゴシック" charset="-128"/>
                  <a:cs typeface="ＭＳ Ｐゴシック" charset="-128"/>
                </a:endParaRPr>
              </a:p>
              <a:p>
                <a:r>
                  <a:rPr lang="en-US" dirty="0">
                    <a:ea typeface="ＭＳ Ｐゴシック" charset="-128"/>
                    <a:cs typeface="ＭＳ Ｐゴシック" charset="-128"/>
                  </a:rPr>
                  <a:t>(iii) Equation (\</a:t>
                </a:r>
                <a:r>
                  <a:rPr lang="en-US" dirty="0" err="1">
                    <a:ea typeface="ＭＳ Ｐゴシック" charset="-128"/>
                    <a:cs typeface="ＭＳ Ｐゴシック" charset="-128"/>
                  </a:rPr>
                  <a:t>ref{cube</a:t>
                </a:r>
                <a:r>
                  <a:rPr lang="en-US" dirty="0">
                    <a:ea typeface="ＭＳ Ｐゴシック" charset="-128"/>
                    <a:cs typeface="ＭＳ Ｐゴシック" charset="-128"/>
                  </a:rPr>
                  <a:t>}) indicates that the coefficient of the power-law distribution is proportional to $m^2$. a prediction again confirmed by the numerical simulations shown in Figure \</a:t>
                </a:r>
                <a:r>
                  <a:rPr lang="en-US" dirty="0" err="1">
                    <a:ea typeface="ＭＳ Ｐゴシック" charset="-128"/>
                    <a:cs typeface="ＭＳ Ｐゴシック" charset="-128"/>
                  </a:rPr>
                  <a:t>ref{F-BA-BAScaling</a:t>
                </a:r>
                <a:r>
                  <a:rPr lang="en-US" dirty="0">
                    <a:ea typeface="ＭＳ Ｐゴシック" charset="-128"/>
                    <a:cs typeface="ＭＳ Ｐゴシック" charset="-128"/>
                  </a:rPr>
                  <a:t>}.</a:t>
                </a:r>
              </a:p>
            </p:txBody>
          </p:sp>
        </mc:Choice>
        <mc:Fallback xmlns="">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i="0">
                    <a:latin typeface="Cambria Math"/>
                    <a:ea typeface="ＭＳ Ｐゴシック" charset="-128"/>
                  </a:rPr>
                  <a:t>"Type equation here."</a:t>
                </a:r>
                <a:r>
                  <a:rPr lang="en-US" dirty="0">
                    <a:ea typeface="ＭＳ Ｐゴシック" charset="-128"/>
                    <a:cs typeface="ＭＳ Ｐゴシック" charset="-128"/>
                  </a:rPr>
                  <a:t>PREDICTIONS:</a:t>
                </a:r>
              </a:p>
              <a:p>
                <a:endParaRPr lang="en-US" dirty="0">
                  <a:ea typeface="ＭＳ Ｐゴシック" charset="-128"/>
                  <a:cs typeface="ＭＳ Ｐゴシック" charset="-128"/>
                </a:endParaRPr>
              </a:p>
              <a:p>
                <a:r>
                  <a:rPr lang="en-US" dirty="0">
                    <a:ea typeface="ＭＳ Ｐゴシック" charset="-128"/>
                    <a:cs typeface="ＭＳ Ｐゴシック" charset="-128"/>
                  </a:rPr>
                  <a:t> (</a:t>
                </a:r>
                <a:r>
                  <a:rPr lang="en-US" dirty="0" err="1">
                    <a:ea typeface="ＭＳ Ｐゴシック" charset="-128"/>
                    <a:cs typeface="ＭＳ Ｐゴシック" charset="-128"/>
                  </a:rPr>
                  <a:t>i</a:t>
                </a:r>
                <a:r>
                  <a:rPr lang="en-US" dirty="0">
                    <a:ea typeface="ＭＳ Ｐゴシック" charset="-128"/>
                    <a:cs typeface="ＭＳ Ｐゴシック" charset="-128"/>
                  </a:rPr>
                  <a:t>) The degree exponent $\gamma$ is independent of $</a:t>
                </a:r>
                <a:r>
                  <a:rPr lang="en-US" dirty="0" err="1">
                    <a:ea typeface="ＭＳ Ｐゴシック" charset="-128"/>
                    <a:cs typeface="ＭＳ Ｐゴシック" charset="-128"/>
                  </a:rPr>
                  <a:t>m</a:t>
                </a:r>
                <a:r>
                  <a:rPr lang="en-US" dirty="0">
                    <a:ea typeface="ＭＳ Ｐゴシック" charset="-128"/>
                    <a:cs typeface="ＭＳ Ｐゴシック" charset="-128"/>
                  </a:rPr>
                  <a:t>$, a prediction that is in agreement with the numerical results (see Fig. 4).</a:t>
                </a:r>
              </a:p>
              <a:p>
                <a:endParaRPr lang="en-US" dirty="0">
                  <a:ea typeface="ＭＳ Ｐゴシック" charset="-128"/>
                  <a:cs typeface="ＭＳ Ｐゴシック" charset="-128"/>
                </a:endParaRPr>
              </a:p>
              <a:p>
                <a:r>
                  <a:rPr lang="en-US" dirty="0">
                    <a:ea typeface="ＭＳ Ｐゴシック" charset="-128"/>
                    <a:cs typeface="ＭＳ Ｐゴシック" charset="-128"/>
                  </a:rPr>
                  <a:t>(ii) As the power-law observed for real networks describes systems of rather different ages and sizes, it is expected that a correct model should provide a time-independent degree distribution. Indeed, Eq.(\</a:t>
                </a:r>
                <a:r>
                  <a:rPr lang="en-US" dirty="0" err="1">
                    <a:ea typeface="ＭＳ Ｐゴシック" charset="-128"/>
                    <a:cs typeface="ＭＳ Ｐゴシック" charset="-128"/>
                  </a:rPr>
                  <a:t>ref{cube</a:t>
                </a:r>
                <a:r>
                  <a:rPr lang="en-US" dirty="0">
                    <a:ea typeface="ＭＳ Ｐゴシック" charset="-128"/>
                    <a:cs typeface="ＭＳ Ｐゴシック" charset="-128"/>
                  </a:rPr>
                  <a:t>}) predicts that asymptotically (i.e. in the $</a:t>
                </a:r>
                <a:r>
                  <a:rPr lang="en-US" dirty="0" err="1">
                    <a:ea typeface="ＭＳ Ｐゴシック" charset="-128"/>
                    <a:cs typeface="ＭＳ Ｐゴシック" charset="-128"/>
                  </a:rPr>
                  <a:t>t</a:t>
                </a:r>
                <a:r>
                  <a:rPr lang="en-US" dirty="0">
                    <a:ea typeface="ＭＳ Ｐゴシック" charset="-128"/>
                    <a:cs typeface="ＭＳ Ｐゴシック" charset="-128"/>
                  </a:rPr>
                  <a:t> \</a:t>
                </a:r>
                <a:r>
                  <a:rPr lang="en-US" dirty="0" err="1">
                    <a:ea typeface="ＭＳ Ｐゴシック" charset="-128"/>
                    <a:cs typeface="ＭＳ Ｐゴシック" charset="-128"/>
                  </a:rPr>
                  <a:t>gg</a:t>
                </a:r>
                <a:r>
                  <a:rPr lang="en-US" dirty="0">
                    <a:ea typeface="ＭＳ Ｐゴシック" charset="-128"/>
                    <a:cs typeface="ＭＳ Ｐゴシック" charset="-128"/>
                  </a:rPr>
                  <a:t> m_0$ limit) the degree distribution of the BA model is independent of time (and, subsequently, independent of the system size $N=m_0+t$), indicating that despite its continuous growth, the network reaches a stationary scale-free state. </a:t>
                </a:r>
              </a:p>
              <a:p>
                <a:r>
                  <a:rPr lang="en-US" dirty="0">
                    <a:ea typeface="ＭＳ Ｐゴシック" charset="-128"/>
                    <a:cs typeface="ＭＳ Ｐゴシック" charset="-128"/>
                  </a:rPr>
                  <a:t>Nominal similarities shown in Figure 4 support these predictions.</a:t>
                </a:r>
              </a:p>
              <a:p>
                <a:endParaRPr lang="en-US" dirty="0">
                  <a:ea typeface="ＭＳ Ｐゴシック" charset="-128"/>
                  <a:cs typeface="ＭＳ Ｐゴシック" charset="-128"/>
                </a:endParaRPr>
              </a:p>
              <a:p>
                <a:r>
                  <a:rPr lang="en-US" dirty="0">
                    <a:ea typeface="ＭＳ Ｐゴシック" charset="-128"/>
                    <a:cs typeface="ＭＳ Ｐゴシック" charset="-128"/>
                  </a:rPr>
                  <a:t>(iii) Equation (\</a:t>
                </a:r>
                <a:r>
                  <a:rPr lang="en-US" dirty="0" err="1">
                    <a:ea typeface="ＭＳ Ｐゴシック" charset="-128"/>
                    <a:cs typeface="ＭＳ Ｐゴシック" charset="-128"/>
                  </a:rPr>
                  <a:t>ref{cube</a:t>
                </a:r>
                <a:r>
                  <a:rPr lang="en-US" dirty="0">
                    <a:ea typeface="ＭＳ Ｐゴシック" charset="-128"/>
                    <a:cs typeface="ＭＳ Ｐゴシック" charset="-128"/>
                  </a:rPr>
                  <a:t>}) indicates that the coefficient of the power-law distribution is proportional to $m^2$. a prediction again confirmed by the numerical simulations shown in Figure \</a:t>
                </a:r>
                <a:r>
                  <a:rPr lang="en-US" dirty="0" err="1">
                    <a:ea typeface="ＭＳ Ｐゴシック" charset="-128"/>
                    <a:cs typeface="ＭＳ Ｐゴシック" charset="-128"/>
                  </a:rPr>
                  <a:t>ref{F-BA-BAScaling</a:t>
                </a:r>
                <a:r>
                  <a:rPr lang="en-US" dirty="0">
                    <a:ea typeface="ＭＳ Ｐゴシック" charset="-128"/>
                    <a:cs typeface="ＭＳ Ｐゴシック" charset="-128"/>
                  </a:rPr>
                  <a:t>}.</a:t>
                </a:r>
              </a:p>
            </p:txBody>
          </p:sp>
        </mc:Fallback>
      </mc:AlternateContent>
      <p:sp>
        <p:nvSpPr>
          <p:cNvPr id="4" name="Slide Number Placeholder 3"/>
          <p:cNvSpPr>
            <a:spLocks noGrp="1"/>
          </p:cNvSpPr>
          <p:nvPr>
            <p:ph type="sldNum" sz="quarter" idx="5"/>
          </p:nvPr>
        </p:nvSpPr>
        <p:spPr/>
        <p:txBody>
          <a:bodyPr/>
          <a:lstStyle/>
          <a:p>
            <a:pPr>
              <a:defRPr/>
            </a:pPr>
            <a:fld id="{1D1F167C-8E03-6D40-A613-BE0F4B913C73}" type="slidenum">
              <a:rPr lang="en-US" smtClean="0"/>
              <a:pPr>
                <a:defRPr/>
              </a:pPr>
              <a:t>41</a:t>
            </a:fld>
            <a:endParaRPr lang="en-US"/>
          </a:p>
        </p:txBody>
      </p:sp>
    </p:spTree>
    <p:extLst>
      <p:ext uri="{BB962C8B-B14F-4D97-AF65-F5344CB8AC3E}">
        <p14:creationId xmlns:p14="http://schemas.microsoft.com/office/powerpoint/2010/main" val="560041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a typeface="ＭＳ Ｐゴシック" charset="-128"/>
                <a:cs typeface="ＭＳ Ｐゴシック" charset="-128"/>
              </a:rPr>
              <a:t>PREDICTIONS:</a:t>
            </a:r>
          </a:p>
          <a:p>
            <a:endParaRPr lang="en-US" dirty="0">
              <a:ea typeface="ＭＳ Ｐゴシック" charset="-128"/>
              <a:cs typeface="ＭＳ Ｐゴシック" charset="-128"/>
            </a:endParaRPr>
          </a:p>
          <a:p>
            <a:r>
              <a:rPr lang="en-US" dirty="0">
                <a:ea typeface="ＭＳ Ｐゴシック" charset="-128"/>
                <a:cs typeface="ＭＳ Ｐゴシック" charset="-128"/>
              </a:rPr>
              <a:t> (</a:t>
            </a:r>
            <a:r>
              <a:rPr lang="en-US" dirty="0" err="1">
                <a:ea typeface="ＭＳ Ｐゴシック" charset="-128"/>
                <a:cs typeface="ＭＳ Ｐゴシック" charset="-128"/>
              </a:rPr>
              <a:t>i</a:t>
            </a:r>
            <a:r>
              <a:rPr lang="en-US" dirty="0">
                <a:ea typeface="ＭＳ Ｐゴシック" charset="-128"/>
                <a:cs typeface="ＭＳ Ｐゴシック" charset="-128"/>
              </a:rPr>
              <a:t>) The degree exponent $\gamma$ is independent of $</a:t>
            </a:r>
            <a:r>
              <a:rPr lang="en-US" dirty="0" err="1">
                <a:ea typeface="ＭＳ Ｐゴシック" charset="-128"/>
                <a:cs typeface="ＭＳ Ｐゴシック" charset="-128"/>
              </a:rPr>
              <a:t>m</a:t>
            </a:r>
            <a:r>
              <a:rPr lang="en-US" dirty="0">
                <a:ea typeface="ＭＳ Ｐゴシック" charset="-128"/>
                <a:cs typeface="ＭＳ Ｐゴシック" charset="-128"/>
              </a:rPr>
              <a:t>$, a prediction that is in agreement with the numerical results (see Fig. 4).</a:t>
            </a:r>
          </a:p>
          <a:p>
            <a:endParaRPr lang="en-US" dirty="0">
              <a:ea typeface="ＭＳ Ｐゴシック" charset="-128"/>
              <a:cs typeface="ＭＳ Ｐゴシック" charset="-128"/>
            </a:endParaRPr>
          </a:p>
          <a:p>
            <a:r>
              <a:rPr lang="en-US" dirty="0">
                <a:ea typeface="ＭＳ Ｐゴシック" charset="-128"/>
                <a:cs typeface="ＭＳ Ｐゴシック" charset="-128"/>
              </a:rPr>
              <a:t>(ii) As the power-law observed for real networks describes systems of rather different ages and sizes, it is expected that a correct model should provide a time-independent degree distribution. Indeed, Eq.(\</a:t>
            </a:r>
            <a:r>
              <a:rPr lang="en-US" dirty="0" err="1">
                <a:ea typeface="ＭＳ Ｐゴシック" charset="-128"/>
                <a:cs typeface="ＭＳ Ｐゴシック" charset="-128"/>
              </a:rPr>
              <a:t>ref{cube</a:t>
            </a:r>
            <a:r>
              <a:rPr lang="en-US" dirty="0">
                <a:ea typeface="ＭＳ Ｐゴシック" charset="-128"/>
                <a:cs typeface="ＭＳ Ｐゴシック" charset="-128"/>
              </a:rPr>
              <a:t>}) predicts that asymptotically (i.e. in the $</a:t>
            </a:r>
            <a:r>
              <a:rPr lang="en-US" dirty="0" err="1">
                <a:ea typeface="ＭＳ Ｐゴシック" charset="-128"/>
                <a:cs typeface="ＭＳ Ｐゴシック" charset="-128"/>
              </a:rPr>
              <a:t>t</a:t>
            </a:r>
            <a:r>
              <a:rPr lang="en-US" dirty="0">
                <a:ea typeface="ＭＳ Ｐゴシック" charset="-128"/>
                <a:cs typeface="ＭＳ Ｐゴシック" charset="-128"/>
              </a:rPr>
              <a:t> \</a:t>
            </a:r>
            <a:r>
              <a:rPr lang="en-US" dirty="0" err="1">
                <a:ea typeface="ＭＳ Ｐゴシック" charset="-128"/>
                <a:cs typeface="ＭＳ Ｐゴシック" charset="-128"/>
              </a:rPr>
              <a:t>gg</a:t>
            </a:r>
            <a:r>
              <a:rPr lang="en-US" dirty="0">
                <a:ea typeface="ＭＳ Ｐゴシック" charset="-128"/>
                <a:cs typeface="ＭＳ Ｐゴシック" charset="-128"/>
              </a:rPr>
              <a:t> m_0$ limit) the degree distribution of the BA model is independent of time (and, subsequently, independent of the system size $N=m_0+t$), indicating that despite its continuous growth, the network reaches a stationary scale-free state. </a:t>
            </a:r>
          </a:p>
          <a:p>
            <a:r>
              <a:rPr lang="en-US" dirty="0">
                <a:ea typeface="ＭＳ Ｐゴシック" charset="-128"/>
                <a:cs typeface="ＭＳ Ｐゴシック" charset="-128"/>
              </a:rPr>
              <a:t>Nominal similarities shown in Figure 4 support these predictions.</a:t>
            </a:r>
          </a:p>
          <a:p>
            <a:endParaRPr lang="en-US" dirty="0">
              <a:ea typeface="ＭＳ Ｐゴシック" charset="-128"/>
              <a:cs typeface="ＭＳ Ｐゴシック" charset="-128"/>
            </a:endParaRPr>
          </a:p>
          <a:p>
            <a:r>
              <a:rPr lang="en-US" dirty="0">
                <a:ea typeface="ＭＳ Ｐゴシック" charset="-128"/>
                <a:cs typeface="ＭＳ Ｐゴシック" charset="-128"/>
              </a:rPr>
              <a:t>(iii) Equation (\</a:t>
            </a:r>
            <a:r>
              <a:rPr lang="en-US" dirty="0" err="1">
                <a:ea typeface="ＭＳ Ｐゴシック" charset="-128"/>
                <a:cs typeface="ＭＳ Ｐゴシック" charset="-128"/>
              </a:rPr>
              <a:t>ref{cube</a:t>
            </a:r>
            <a:r>
              <a:rPr lang="en-US" dirty="0">
                <a:ea typeface="ＭＳ Ｐゴシック" charset="-128"/>
                <a:cs typeface="ＭＳ Ｐゴシック" charset="-128"/>
              </a:rPr>
              <a:t>}) indicates that the coefficient of the power-law distribution is proportional to $m^2$. a prediction again confirmed by the numerical simulations shown in Figure \</a:t>
            </a:r>
            <a:r>
              <a:rPr lang="en-US" dirty="0" err="1">
                <a:ea typeface="ＭＳ Ｐゴシック" charset="-128"/>
                <a:cs typeface="ＭＳ Ｐゴシック" charset="-128"/>
              </a:rPr>
              <a:t>ref{F-BA-BAScaling</a:t>
            </a:r>
            <a:r>
              <a:rPr lang="en-US" dirty="0">
                <a:ea typeface="ＭＳ Ｐゴシック" charset="-128"/>
                <a:cs typeface="ＭＳ Ｐゴシック" charset="-128"/>
              </a:rPr>
              <a:t>}.</a:t>
            </a:r>
          </a:p>
        </p:txBody>
      </p:sp>
      <p:sp>
        <p:nvSpPr>
          <p:cNvPr id="4" name="Slide Number Placeholder 3"/>
          <p:cNvSpPr>
            <a:spLocks noGrp="1"/>
          </p:cNvSpPr>
          <p:nvPr>
            <p:ph type="sldNum" sz="quarter" idx="5"/>
          </p:nvPr>
        </p:nvSpPr>
        <p:spPr/>
        <p:txBody>
          <a:bodyPr/>
          <a:lstStyle/>
          <a:p>
            <a:pPr>
              <a:defRPr/>
            </a:pPr>
            <a:fld id="{1D1F167C-8E03-6D40-A613-BE0F4B913C73}" type="slidenum">
              <a:rPr lang="en-US" smtClean="0"/>
              <a:pPr>
                <a:defRPr/>
              </a:pPr>
              <a:t>42</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ＭＳ Ｐゴシック" pitchFamily="-109" charset="-128"/>
                <a:cs typeface="ＭＳ Ｐゴシック" pitchFamily="-109" charset="-128"/>
              </a:rPr>
              <a:t>The degree distribution of a network generated by the Barabási-Albert model. The plot show for a single network of size N=100,000 and </a:t>
            </a:r>
            <a:r>
              <a:rPr lang="en-US" sz="1200" kern="1200" baseline="0" dirty="0" err="1">
                <a:solidFill>
                  <a:schemeClr val="tx1"/>
                </a:solidFill>
                <a:latin typeface="+mn-lt"/>
                <a:ea typeface="ＭＳ Ｐゴシック" pitchFamily="-109" charset="-128"/>
                <a:cs typeface="ＭＳ Ｐゴシック" pitchFamily="-109" charset="-128"/>
              </a:rPr>
              <a:t>m</a:t>
            </a:r>
            <a:r>
              <a:rPr lang="en-US" sz="1200" kern="1200" baseline="0" dirty="0">
                <a:solidFill>
                  <a:schemeClr val="tx1"/>
                </a:solidFill>
                <a:latin typeface="+mn-lt"/>
                <a:ea typeface="ＭＳ Ｐゴシック" pitchFamily="-109" charset="-128"/>
                <a:cs typeface="ＭＳ Ｐゴシック" pitchFamily="-109" charset="-128"/>
              </a:rPr>
              <a:t>=3  and . It shows both the linearly-binned (red symbols) as well as the log-binned version (green symbols) </a:t>
            </a:r>
            <a:r>
              <a:rPr lang="en-US" sz="1200" kern="1200" baseline="0" dirty="0" err="1">
                <a:solidFill>
                  <a:schemeClr val="tx1"/>
                </a:solidFill>
                <a:latin typeface="+mn-lt"/>
                <a:ea typeface="ＭＳ Ｐゴシック" pitchFamily="-109" charset="-128"/>
                <a:cs typeface="ＭＳ Ｐゴシック" pitchFamily="-109" charset="-128"/>
              </a:rPr>
              <a:t>o</a:t>
            </a:r>
            <a:r>
              <a:rPr lang="en-US" sz="1200" kern="1200" baseline="0" dirty="0">
                <a:solidFill>
                  <a:schemeClr val="tx1"/>
                </a:solidFill>
                <a:latin typeface="+mn-lt"/>
                <a:ea typeface="ＭＳ Ｐゴシック" pitchFamily="-109" charset="-128"/>
                <a:cs typeface="ＭＳ Ｐゴシック" pitchFamily="-109" charset="-128"/>
              </a:rPr>
              <a:t>. The straight line is added to guide the eye and has slope -3, corresponding to the resulting network’s degree exponent.</a:t>
            </a:r>
            <a:endParaRPr lang="en-US" dirty="0"/>
          </a:p>
        </p:txBody>
      </p:sp>
      <p:sp>
        <p:nvSpPr>
          <p:cNvPr id="4" name="Slide Number Placeholder 3"/>
          <p:cNvSpPr>
            <a:spLocks noGrp="1"/>
          </p:cNvSpPr>
          <p:nvPr>
            <p:ph type="sldNum" sz="quarter" idx="10"/>
          </p:nvPr>
        </p:nvSpPr>
        <p:spPr/>
        <p:txBody>
          <a:bodyPr/>
          <a:lstStyle/>
          <a:p>
            <a:pPr>
              <a:defRPr/>
            </a:pPr>
            <a:fld id="{3B6FA8C5-854E-8D4F-A2B2-CF41D1C7858F}" type="slidenum">
              <a:rPr lang="en-US" smtClean="0"/>
              <a:pPr>
                <a:defRPr/>
              </a:pPr>
              <a:t>43</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3B6FA8C5-854E-8D4F-A2B2-CF41D1C7858F}" type="slidenum">
              <a:rPr lang="en-US" smtClean="0"/>
              <a:pPr>
                <a:defRPr/>
              </a:pPr>
              <a:t>44</a:t>
            </a:fld>
            <a:endParaRPr lang="en-US"/>
          </a:p>
        </p:txBody>
      </p:sp>
    </p:spTree>
    <p:extLst>
      <p:ext uri="{BB962C8B-B14F-4D97-AF65-F5344CB8AC3E}">
        <p14:creationId xmlns:p14="http://schemas.microsoft.com/office/powerpoint/2010/main" val="17569473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ea typeface="ＭＳ Ｐゴシック" charset="-128"/>
                <a:cs typeface="ＭＳ Ｐゴシック" charset="-128"/>
              </a:rPr>
              <a:t>This is an important prediction, as it implies that all nodes follow the same growth law.  Hence the difference between the hubs is not in the fact that hubs grow faster, but that they are older.  Indeed, the difference between the nodes comes in the intercept of the power-law, controlled by $</a:t>
            </a:r>
            <a:r>
              <a:rPr lang="en-US" dirty="0" err="1">
                <a:ea typeface="ＭＳ Ｐゴシック" charset="-128"/>
                <a:cs typeface="ＭＳ Ｐゴシック" charset="-128"/>
              </a:rPr>
              <a:t>t_i</a:t>
            </a:r>
            <a:r>
              <a:rPr lang="en-US" dirty="0">
                <a:ea typeface="ＭＳ Ｐゴシック" charset="-128"/>
                <a:cs typeface="ＭＳ Ｐゴシック" charset="-128"/>
              </a:rPr>
              <a:t>$, representing the time at which node $</a:t>
            </a:r>
            <a:r>
              <a:rPr lang="en-US" dirty="0" err="1">
                <a:ea typeface="ＭＳ Ｐゴシック" charset="-128"/>
                <a:cs typeface="ＭＳ Ｐゴシック" charset="-128"/>
              </a:rPr>
              <a:t>i</a:t>
            </a:r>
            <a:r>
              <a:rPr lang="en-US" dirty="0">
                <a:ea typeface="ＭＳ Ｐゴシック" charset="-128"/>
                <a:cs typeface="ＭＳ Ｐゴシック" charset="-128"/>
              </a:rPr>
              <a:t>$ joined the network.</a:t>
            </a:r>
          </a:p>
          <a:p>
            <a:endParaRPr lang="en-US" dirty="0">
              <a:ea typeface="ＭＳ Ｐゴシック" charset="-128"/>
              <a:cs typeface="ＭＳ Ｐゴシック" charset="-128"/>
            </a:endParaRPr>
          </a:p>
          <a:p>
            <a:r>
              <a:rPr lang="en-US" dirty="0">
                <a:ea typeface="ＭＳ Ｐゴシック" charset="-128"/>
                <a:cs typeface="ＭＳ Ｐゴシック" charset="-128"/>
              </a:rPr>
              <a:t>If all nodes follow the same growth rate, why do we have hubs and less connected nodes in the network? The reason is that at moment older nodes have a higher degree according to Eq. \</a:t>
            </a:r>
            <a:r>
              <a:rPr lang="en-US" dirty="0" err="1">
                <a:ea typeface="ＭＳ Ｐゴシック" charset="-128"/>
                <a:cs typeface="ＭＳ Ｐゴシック" charset="-128"/>
              </a:rPr>
              <a:t>ref{connect</a:t>
            </a:r>
            <a:r>
              <a:rPr lang="en-US" dirty="0">
                <a:ea typeface="ＭＳ Ｐゴシック" charset="-128"/>
                <a:cs typeface="ＭＳ Ｐゴシック" charset="-128"/>
              </a:rPr>
              <a:t>}--indeed, the smaller $</a:t>
            </a:r>
            <a:r>
              <a:rPr lang="en-US" dirty="0" err="1">
                <a:ea typeface="ＭＳ Ｐゴシック" charset="-128"/>
                <a:cs typeface="ＭＳ Ｐゴシック" charset="-128"/>
              </a:rPr>
              <a:t>t_i</a:t>
            </a:r>
            <a:r>
              <a:rPr lang="en-US" dirty="0">
                <a:ea typeface="ＭＳ Ｐゴシック" charset="-128"/>
                <a:cs typeface="ＭＳ Ｐゴシック" charset="-128"/>
              </a:rPr>
              <a:t>$ is, the higher is the node's degree. As a consequence older nodes acquire more links in an unit time. This is seen by inspective the derivative of  Eq. \</a:t>
            </a:r>
            <a:r>
              <a:rPr lang="en-US" dirty="0" err="1">
                <a:ea typeface="ＭＳ Ｐゴシック" charset="-128"/>
                <a:cs typeface="ＭＳ Ｐゴシック" charset="-128"/>
              </a:rPr>
              <a:t>ref{connect</a:t>
            </a:r>
            <a:r>
              <a:rPr lang="en-US" dirty="0">
                <a:ea typeface="ＭＳ Ｐゴシック" charset="-128"/>
                <a:cs typeface="ＭＳ Ｐゴシック" charset="-128"/>
              </a:rPr>
              <a:t>}, which is nothing but the node's growth rate (i.e. the rate at which the node acquires new links)</a:t>
            </a:r>
          </a:p>
          <a:p>
            <a:r>
              <a:rPr lang="en-US" dirty="0">
                <a:ea typeface="ＭＳ Ｐゴシック" charset="-128"/>
                <a:cs typeface="ＭＳ Ｐゴシック" charset="-128"/>
              </a:rPr>
              <a:t>with predicts two things. First, it tells is that the older the node is (i.e. the smaller $</a:t>
            </a:r>
            <a:r>
              <a:rPr lang="en-US" dirty="0" err="1">
                <a:ea typeface="ＭＳ Ｐゴシック" charset="-128"/>
                <a:cs typeface="ＭＳ Ｐゴシック" charset="-128"/>
              </a:rPr>
              <a:t>t_i</a:t>
            </a:r>
            <a:r>
              <a:rPr lang="en-US" dirty="0">
                <a:ea typeface="ＭＳ Ｐゴシック" charset="-128"/>
                <a:cs typeface="ＭＳ Ｐゴシック" charset="-128"/>
              </a:rPr>
              <a:t>$ is), the larger the growth rate. Second, it also tells us that with time the rate at which the nodes acquire links goes down, thanks to the fact that the new nodes have many more nodes to link to.</a:t>
            </a:r>
          </a:p>
        </p:txBody>
      </p:sp>
      <p:sp>
        <p:nvSpPr>
          <p:cNvPr id="4" name="Slide Number Placeholder 3"/>
          <p:cNvSpPr>
            <a:spLocks noGrp="1"/>
          </p:cNvSpPr>
          <p:nvPr>
            <p:ph type="sldNum" sz="quarter" idx="5"/>
          </p:nvPr>
        </p:nvSpPr>
        <p:spPr/>
        <p:txBody>
          <a:bodyPr/>
          <a:lstStyle/>
          <a:p>
            <a:pPr>
              <a:defRPr/>
            </a:pPr>
            <a:fld id="{381D92A3-1480-924B-8525-451D2435C9D5}" type="slidenum">
              <a:rPr lang="en-US" smtClean="0"/>
              <a:pPr>
                <a:defRPr/>
              </a:pPr>
              <a:t>52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p:cNvSpPr>
          <p:nvPr>
            <p:ph type="sldImg"/>
          </p:nvPr>
        </p:nvSpPr>
        <p:spPr bwMode="auto">
          <a:noFill/>
          <a:ln>
            <a:solidFill>
              <a:srgbClr val="000000"/>
            </a:solidFill>
            <a:miter lim="800000"/>
            <a:headEnd/>
            <a:tailEnd/>
          </a:ln>
        </p:spPr>
      </p:sp>
      <p:sp>
        <p:nvSpPr>
          <p:cNvPr id="52227" name="Notes Placeholder 2"/>
          <p:cNvSpPr>
            <a:spLocks noGrp="1"/>
          </p:cNvSpPr>
          <p:nvPr>
            <p:ph type="body" idx="1"/>
          </p:nvPr>
        </p:nvSpPr>
        <p:spPr bwMode="auto">
          <a:noFill/>
        </p:spPr>
        <p:txBody>
          <a:bodyPr wrap="square" numCol="1" anchor="t" anchorCtr="0" compatLnSpc="1">
            <a:prstTxWarp prst="textNoShape">
              <a:avLst/>
            </a:prstTxWarp>
          </a:bodyPr>
          <a:lstStyle/>
          <a:p>
            <a:r>
              <a:rPr lang="hu-HU">
                <a:ea typeface="ＭＳ Ｐゴシック" charset="-128"/>
                <a:cs typeface="ＭＳ Ｐゴシック" charset="-128"/>
              </a:rPr>
              <a:t>As a universal feature, they do well in clustering and the path lenghts. However, they all fail in the degree distribution. Hence we need models the fix that problem. As will see, this is not a trivial feature– many properties of real networks are determined primarily by the degree distribution.</a:t>
            </a:r>
          </a:p>
          <a:p>
            <a:endParaRPr lang="hu-HU">
              <a:ea typeface="ＭＳ Ｐゴシック" charset="-128"/>
              <a:cs typeface="ＭＳ Ｐゴシック" charset="-128"/>
            </a:endParaRPr>
          </a:p>
        </p:txBody>
      </p:sp>
      <p:sp>
        <p:nvSpPr>
          <p:cNvPr id="4" name="Slide Number Placeholder 3"/>
          <p:cNvSpPr>
            <a:spLocks noGrp="1"/>
          </p:cNvSpPr>
          <p:nvPr>
            <p:ph type="sldNum" sz="quarter" idx="5"/>
          </p:nvPr>
        </p:nvSpPr>
        <p:spPr/>
        <p:txBody>
          <a:bodyPr/>
          <a:lstStyle/>
          <a:p>
            <a:pPr>
              <a:defRPr/>
            </a:pPr>
            <a:fld id="{9D54186B-B390-D94B-B244-9420BB955397}" type="slidenum">
              <a:rPr lang="en-US" smtClean="0"/>
              <a:pPr>
                <a:defRPr/>
              </a:pPr>
              <a:t>60</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ＭＳ Ｐゴシック" pitchFamily="-109" charset="-128"/>
                <a:cs typeface="ＭＳ Ｐゴシック" pitchFamily="-109" charset="-128"/>
              </a:rPr>
              <a:t>Given the important role preferential attachment plays in the evolution of real networks, we must ask: where does preferential attachment come from? Specifically,</a:t>
            </a:r>
          </a:p>
          <a:p>
            <a:r>
              <a:rPr lang="en-US" sz="1200" kern="1200" baseline="0" dirty="0">
                <a:solidFill>
                  <a:schemeClr val="tx1"/>
                </a:solidFill>
                <a:latin typeface="+mn-lt"/>
                <a:ea typeface="ＭＳ Ｐゴシック" pitchFamily="-109" charset="-128"/>
                <a:cs typeface="ＭＳ Ｐゴシック" pitchFamily="-109" charset="-128"/>
              </a:rPr>
              <a:t>Why does  depend on </a:t>
            </a:r>
            <a:r>
              <a:rPr lang="en-US" sz="1200" i="1" kern="1200" baseline="0" dirty="0">
                <a:solidFill>
                  <a:schemeClr val="tx1"/>
                </a:solidFill>
                <a:latin typeface="+mn-lt"/>
                <a:ea typeface="ＭＳ Ｐゴシック" pitchFamily="-109" charset="-128"/>
                <a:cs typeface="ＭＳ Ｐゴシック" pitchFamily="-109" charset="-128"/>
              </a:rPr>
              <a:t>?</a:t>
            </a:r>
          </a:p>
          <a:p>
            <a:r>
              <a:rPr lang="en-US" sz="1200" i="1" kern="1200" baseline="0" dirty="0">
                <a:solidFill>
                  <a:schemeClr val="tx1"/>
                </a:solidFill>
                <a:latin typeface="+mn-lt"/>
                <a:ea typeface="ＭＳ Ｐゴシック" pitchFamily="-109" charset="-128"/>
                <a:cs typeface="ＭＳ Ｐゴシック" pitchFamily="-109" charset="-128"/>
              </a:rPr>
              <a:t>Why is the dependence of  linear in </a:t>
            </a:r>
            <a:r>
              <a:rPr lang="en-US" sz="1200" i="1" kern="1200" baseline="0" dirty="0" err="1">
                <a:solidFill>
                  <a:schemeClr val="tx1"/>
                </a:solidFill>
                <a:latin typeface="+mn-lt"/>
                <a:ea typeface="ＭＳ Ｐゴシック" pitchFamily="-109" charset="-128"/>
                <a:cs typeface="ＭＳ Ｐゴシック" pitchFamily="-109" charset="-128"/>
              </a:rPr>
              <a:t>k</a:t>
            </a:r>
            <a:r>
              <a:rPr lang="en-US" sz="1200" i="1" kern="1200" baseline="0" dirty="0">
                <a:solidFill>
                  <a:schemeClr val="tx1"/>
                </a:solidFill>
                <a:latin typeface="+mn-lt"/>
                <a:ea typeface="ＭＳ Ｐゴシック" pitchFamily="-109" charset="-128"/>
                <a:cs typeface="ＭＳ Ｐゴシック" pitchFamily="-109" charset="-128"/>
              </a:rPr>
              <a:t> ?</a:t>
            </a:r>
          </a:p>
          <a:p>
            <a:endParaRPr lang="en-US" sz="1200" i="1" kern="1200" baseline="0" dirty="0">
              <a:solidFill>
                <a:schemeClr val="tx1"/>
              </a:solidFill>
              <a:latin typeface="+mn-lt"/>
              <a:ea typeface="ＭＳ Ｐゴシック" pitchFamily="-109" charset="-128"/>
              <a:cs typeface="ＭＳ Ｐゴシック" pitchFamily="-109" charset="-128"/>
            </a:endParaRPr>
          </a:p>
          <a:p>
            <a:r>
              <a:rPr lang="en-US" sz="1200" i="1" kern="1200" baseline="0" dirty="0">
                <a:solidFill>
                  <a:schemeClr val="tx1"/>
                </a:solidFill>
                <a:latin typeface="+mn-lt"/>
                <a:ea typeface="ＭＳ Ｐゴシック" pitchFamily="-109" charset="-128"/>
                <a:cs typeface="ＭＳ Ｐゴシック" pitchFamily="-109" charset="-128"/>
              </a:rPr>
              <a:t>There are two philosophically different takes on these questions. The first approach views preferential attachment as an interplay between random events and some structural network property. These mechanisms do not require global knowledge of the network. Hence we will call them local or random mechanisms. The second approach assumes that the addition of each new node or link is </a:t>
            </a:r>
            <a:r>
              <a:rPr lang="en-US" sz="1200" i="1" kern="1200" baseline="0" dirty="0" err="1">
                <a:solidFill>
                  <a:schemeClr val="tx1"/>
                </a:solidFill>
                <a:latin typeface="+mn-lt"/>
                <a:ea typeface="ＭＳ Ｐゴシック" pitchFamily="-109" charset="-128"/>
                <a:cs typeface="ＭＳ Ｐゴシック" pitchFamily="-109" charset="-128"/>
              </a:rPr>
              <a:t>preceeded</a:t>
            </a:r>
            <a:r>
              <a:rPr lang="en-US" sz="1200" i="1" kern="1200" baseline="0" dirty="0">
                <a:solidFill>
                  <a:schemeClr val="tx1"/>
                </a:solidFill>
                <a:latin typeface="+mn-lt"/>
                <a:ea typeface="ＭＳ Ｐゴシック" pitchFamily="-109" charset="-128"/>
                <a:cs typeface="ＭＳ Ｐゴシック" pitchFamily="-109" charset="-128"/>
              </a:rPr>
              <a:t> by a cost-benefit analysis, balancing various needs with the available resources. This assumes familiarity with the whole network and relies on optimization principles, prompting us to call them global or optimized mechanisms. The purpose of this section is to discuss these two approaches.</a:t>
            </a:r>
            <a:endParaRPr lang="en-US" dirty="0"/>
          </a:p>
        </p:txBody>
      </p:sp>
      <p:sp>
        <p:nvSpPr>
          <p:cNvPr id="4" name="Slide Number Placeholder 3"/>
          <p:cNvSpPr>
            <a:spLocks noGrp="1"/>
          </p:cNvSpPr>
          <p:nvPr>
            <p:ph type="sldNum" sz="quarter" idx="10"/>
          </p:nvPr>
        </p:nvSpPr>
        <p:spPr/>
        <p:txBody>
          <a:bodyPr/>
          <a:lstStyle/>
          <a:p>
            <a:pPr>
              <a:defRPr/>
            </a:pPr>
            <a:fld id="{3B6FA8C5-854E-8D4F-A2B2-CF41D1C7858F}" type="slidenum">
              <a:rPr lang="en-US" smtClean="0"/>
              <a:pPr>
                <a:defRPr/>
              </a:pPr>
              <a:t>61</a:t>
            </a:fld>
            <a:endParaRPr lang="en-US"/>
          </a:p>
        </p:txBody>
      </p:sp>
    </p:spTree>
    <p:extLst>
      <p:ext uri="{BB962C8B-B14F-4D97-AF65-F5344CB8AC3E}">
        <p14:creationId xmlns:p14="http://schemas.microsoft.com/office/powerpoint/2010/main" val="7315093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3B6FA8C5-854E-8D4F-A2B2-CF41D1C7858F}" type="slidenum">
              <a:rPr lang="en-US" smtClean="0"/>
              <a:pPr>
                <a:defRPr/>
              </a:pPr>
              <a:t>62</a:t>
            </a:fld>
            <a:endParaRPr lang="en-US"/>
          </a:p>
        </p:txBody>
      </p:sp>
    </p:spTree>
    <p:extLst>
      <p:ext uri="{BB962C8B-B14F-4D97-AF65-F5344CB8AC3E}">
        <p14:creationId xmlns:p14="http://schemas.microsoft.com/office/powerpoint/2010/main" val="17387614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atin typeface="Times New Roman" pitchFamily="-111" charset="0"/>
                <a:ea typeface="ＭＳ Ｐゴシック" pitchFamily="-111" charset="-128"/>
                <a:cs typeface="ＭＳ Ｐゴシック" pitchFamily="-111" charset="-128"/>
              </a:rPr>
              <a:t>There appears to be little difference between them at the first look. Yet. There is some quite relevant different: the at high degrees the power law curve is always higher than the exponential.</a:t>
            </a:r>
          </a:p>
          <a:p>
            <a:r>
              <a:rPr lang="en-US">
                <a:latin typeface="Times New Roman" pitchFamily="-111" charset="0"/>
                <a:ea typeface="ＭＳ Ｐゴシック" pitchFamily="-111" charset="-128"/>
                <a:cs typeface="ＭＳ Ｐゴシック" pitchFamily="-111" charset="-128"/>
              </a:rPr>
              <a:t> </a:t>
            </a:r>
          </a:p>
        </p:txBody>
      </p:sp>
      <p:sp>
        <p:nvSpPr>
          <p:cNvPr id="53252" name="Slide Number Placeholder 3"/>
          <p:cNvSpPr>
            <a:spLocks noGrp="1"/>
          </p:cNvSpPr>
          <p:nvPr>
            <p:ph type="sldNum" sz="quarter" idx="5"/>
          </p:nvPr>
        </p:nvSpPr>
        <p:spPr/>
        <p:txBody>
          <a:bodyPr/>
          <a:lstStyle/>
          <a:p>
            <a:pPr>
              <a:defRPr/>
            </a:pPr>
            <a:fld id="{46BB27B2-5C02-0248-99C9-1576E61A0D45}" type="slidenum">
              <a:rPr lang="en-US" smtClean="0"/>
              <a:pPr>
                <a:defRPr/>
              </a:pPr>
              <a:t>9</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a:solidFill>
                  <a:schemeClr val="tx1"/>
                </a:solidFill>
                <a:latin typeface="+mn-lt"/>
                <a:ea typeface="ＭＳ Ｐゴシック" pitchFamily="-109" charset="-128"/>
                <a:cs typeface="ＭＳ Ｐゴシック" pitchFamily="-109" charset="-128"/>
              </a:rPr>
              <a:t>Given the important role preferential attachment plays in the evolution of real networks, we must ask: where does preferential attachment come from? Specifically,</a:t>
            </a:r>
          </a:p>
          <a:p>
            <a:r>
              <a:rPr lang="en-US" sz="1200" kern="1200" baseline="0" dirty="0">
                <a:solidFill>
                  <a:schemeClr val="tx1"/>
                </a:solidFill>
                <a:latin typeface="+mn-lt"/>
                <a:ea typeface="ＭＳ Ｐゴシック" pitchFamily="-109" charset="-128"/>
                <a:cs typeface="ＭＳ Ｐゴシック" pitchFamily="-109" charset="-128"/>
              </a:rPr>
              <a:t>Why does  depend on </a:t>
            </a:r>
            <a:r>
              <a:rPr lang="en-US" sz="1200" i="1" kern="1200" baseline="0" dirty="0">
                <a:solidFill>
                  <a:schemeClr val="tx1"/>
                </a:solidFill>
                <a:latin typeface="+mn-lt"/>
                <a:ea typeface="ＭＳ Ｐゴシック" pitchFamily="-109" charset="-128"/>
                <a:cs typeface="ＭＳ Ｐゴシック" pitchFamily="-109" charset="-128"/>
              </a:rPr>
              <a:t>?</a:t>
            </a:r>
          </a:p>
          <a:p>
            <a:r>
              <a:rPr lang="en-US" sz="1200" i="1" kern="1200" baseline="0" dirty="0">
                <a:solidFill>
                  <a:schemeClr val="tx1"/>
                </a:solidFill>
                <a:latin typeface="+mn-lt"/>
                <a:ea typeface="ＭＳ Ｐゴシック" pitchFamily="-109" charset="-128"/>
                <a:cs typeface="ＭＳ Ｐゴシック" pitchFamily="-109" charset="-128"/>
              </a:rPr>
              <a:t>Why is the dependence of  linear in </a:t>
            </a:r>
            <a:r>
              <a:rPr lang="en-US" sz="1200" i="1" kern="1200" baseline="0" dirty="0" err="1">
                <a:solidFill>
                  <a:schemeClr val="tx1"/>
                </a:solidFill>
                <a:latin typeface="+mn-lt"/>
                <a:ea typeface="ＭＳ Ｐゴシック" pitchFamily="-109" charset="-128"/>
                <a:cs typeface="ＭＳ Ｐゴシック" pitchFamily="-109" charset="-128"/>
              </a:rPr>
              <a:t>k</a:t>
            </a:r>
            <a:r>
              <a:rPr lang="en-US" sz="1200" i="1" kern="1200" baseline="0" dirty="0">
                <a:solidFill>
                  <a:schemeClr val="tx1"/>
                </a:solidFill>
                <a:latin typeface="+mn-lt"/>
                <a:ea typeface="ＭＳ Ｐゴシック" pitchFamily="-109" charset="-128"/>
                <a:cs typeface="ＭＳ Ｐゴシック" pitchFamily="-109" charset="-128"/>
              </a:rPr>
              <a:t> ?</a:t>
            </a:r>
          </a:p>
          <a:p>
            <a:endParaRPr lang="en-US" sz="1200" i="1" kern="1200" baseline="0" dirty="0">
              <a:solidFill>
                <a:schemeClr val="tx1"/>
              </a:solidFill>
              <a:latin typeface="+mn-lt"/>
              <a:ea typeface="ＭＳ Ｐゴシック" pitchFamily="-109" charset="-128"/>
              <a:cs typeface="ＭＳ Ｐゴシック" pitchFamily="-109" charset="-128"/>
            </a:endParaRPr>
          </a:p>
          <a:p>
            <a:r>
              <a:rPr lang="en-US" sz="1200" i="1" kern="1200" baseline="0" dirty="0">
                <a:solidFill>
                  <a:schemeClr val="tx1"/>
                </a:solidFill>
                <a:latin typeface="+mn-lt"/>
                <a:ea typeface="ＭＳ Ｐゴシック" pitchFamily="-109" charset="-128"/>
                <a:cs typeface="ＭＳ Ｐゴシック" pitchFamily="-109" charset="-128"/>
              </a:rPr>
              <a:t>There are two philosophically different takes on these questions. The first approach views preferential attachment as an interplay between random events and some structural network property. These mechanisms do not require global knowledge of the network. Hence we will call them local or random mechanisms. The second approach assumes that the addition of each new node or link is </a:t>
            </a:r>
            <a:r>
              <a:rPr lang="en-US" sz="1200" i="1" kern="1200" baseline="0" dirty="0" err="1">
                <a:solidFill>
                  <a:schemeClr val="tx1"/>
                </a:solidFill>
                <a:latin typeface="+mn-lt"/>
                <a:ea typeface="ＭＳ Ｐゴシック" pitchFamily="-109" charset="-128"/>
                <a:cs typeface="ＭＳ Ｐゴシック" pitchFamily="-109" charset="-128"/>
              </a:rPr>
              <a:t>preceeded</a:t>
            </a:r>
            <a:r>
              <a:rPr lang="en-US" sz="1200" i="1" kern="1200" baseline="0" dirty="0">
                <a:solidFill>
                  <a:schemeClr val="tx1"/>
                </a:solidFill>
                <a:latin typeface="+mn-lt"/>
                <a:ea typeface="ＭＳ Ｐゴシック" pitchFamily="-109" charset="-128"/>
                <a:cs typeface="ＭＳ Ｐゴシック" pitchFamily="-109" charset="-128"/>
              </a:rPr>
              <a:t> by a cost-benefit analysis, balancing various needs with the available resources. This assumes familiarity with the whole network and relies on optimization principles, prompting us to call them global or optimized mechanisms. The purpose of this section is to discuss these two approaches.</a:t>
            </a:r>
            <a:endParaRPr lang="en-US" dirty="0"/>
          </a:p>
        </p:txBody>
      </p:sp>
      <p:sp>
        <p:nvSpPr>
          <p:cNvPr id="4" name="Slide Number Placeholder 3"/>
          <p:cNvSpPr>
            <a:spLocks noGrp="1"/>
          </p:cNvSpPr>
          <p:nvPr>
            <p:ph type="sldNum" sz="quarter" idx="10"/>
          </p:nvPr>
        </p:nvSpPr>
        <p:spPr/>
        <p:txBody>
          <a:bodyPr/>
          <a:lstStyle/>
          <a:p>
            <a:pPr>
              <a:defRPr/>
            </a:pPr>
            <a:fld id="{3B6FA8C5-854E-8D4F-A2B2-CF41D1C7858F}" type="slidenum">
              <a:rPr lang="en-US" smtClean="0"/>
              <a:pPr>
                <a:defRPr/>
              </a:pPr>
              <a:t>63</a:t>
            </a:fld>
            <a:endParaRPr lang="en-US"/>
          </a:p>
        </p:txBody>
      </p:sp>
    </p:spTree>
    <p:extLst>
      <p:ext uri="{BB962C8B-B14F-4D97-AF65-F5344CB8AC3E}">
        <p14:creationId xmlns:p14="http://schemas.microsoft.com/office/powerpoint/2010/main" val="4401143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baseline="0" dirty="0">
                <a:solidFill>
                  <a:schemeClr val="tx1"/>
                </a:solidFill>
                <a:latin typeface="+mn-lt"/>
                <a:ea typeface="ＭＳ Ｐゴシック" pitchFamily="-109" charset="-128"/>
                <a:cs typeface="ＭＳ Ｐゴシック" pitchFamily="-109" charset="-128"/>
              </a:rPr>
              <a:t>The discovery of the Barabási-Albert model is recounted in </a:t>
            </a:r>
            <a:r>
              <a:rPr lang="en-US" sz="1200" i="1" kern="1200" baseline="0" dirty="0">
                <a:solidFill>
                  <a:schemeClr val="tx1"/>
                </a:solidFill>
                <a:latin typeface="+mn-lt"/>
                <a:ea typeface="ＭＳ Ｐゴシック" pitchFamily="-109" charset="-128"/>
                <a:cs typeface="ＭＳ Ｐゴシック" pitchFamily="-109" charset="-128"/>
              </a:rPr>
              <a:t>Linked [9], describing a </a:t>
            </a:r>
            <a:r>
              <a:rPr lang="en-US" sz="1200" i="1" kern="1200" baseline="0" dirty="0" err="1">
                <a:solidFill>
                  <a:schemeClr val="tx1"/>
                </a:solidFill>
                <a:latin typeface="+mn-lt"/>
                <a:ea typeface="ＭＳ Ｐゴシック" pitchFamily="-109" charset="-128"/>
                <a:cs typeface="ＭＳ Ｐゴシック" pitchFamily="-109" charset="-128"/>
              </a:rPr>
              <a:t>workstop</a:t>
            </a:r>
            <a:r>
              <a:rPr lang="en-US" sz="1200" i="1" kern="1200" baseline="0" dirty="0">
                <a:solidFill>
                  <a:schemeClr val="tx1"/>
                </a:solidFill>
                <a:latin typeface="+mn-lt"/>
                <a:ea typeface="ＭＳ Ｐゴシック" pitchFamily="-109" charset="-128"/>
                <a:cs typeface="ＭＳ Ｐゴシック" pitchFamily="-109" charset="-128"/>
              </a:rPr>
              <a:t> in Porto, Portugal, attended by the first author of the model: “During the summer of 1999 very few people were thinking about networks, and there were no talks on the subject during this workshop. But networks were very much on my mind. I could not help carrying with me on the trip our unresolved questions: Why hubs? Why power-laws? […] Before I left for Europe, </a:t>
            </a:r>
            <a:r>
              <a:rPr lang="en-US" sz="1200" i="1" kern="1200" baseline="0" dirty="0" err="1">
                <a:solidFill>
                  <a:schemeClr val="tx1"/>
                </a:solidFill>
                <a:latin typeface="+mn-lt"/>
                <a:ea typeface="ＭＳ Ｐゴシック" pitchFamily="-109" charset="-128"/>
                <a:cs typeface="ＭＳ Ｐゴシック" pitchFamily="-109" charset="-128"/>
              </a:rPr>
              <a:t>Réka</a:t>
            </a:r>
            <a:r>
              <a:rPr lang="en-US" sz="1200" i="1" kern="1200" baseline="0" dirty="0">
                <a:solidFill>
                  <a:schemeClr val="tx1"/>
                </a:solidFill>
                <a:latin typeface="+mn-lt"/>
                <a:ea typeface="ＭＳ Ｐゴシック" pitchFamily="-109" charset="-128"/>
                <a:cs typeface="ＭＳ Ｐゴシック" pitchFamily="-109" charset="-128"/>
              </a:rPr>
              <a:t> Albert and I agreed that she would analyze these networks. On June 14, a week after my departure, I received a long email from her detailing some ongoing activities. At the end of the message there was a sentence added like an afterthought: “I looked at the connectivity distribution too, and in almost all systems (IBM, actors, power grid), the tail of the distribution follows a power </a:t>
            </a:r>
            <a:r>
              <a:rPr lang="en-US" sz="1200" i="1" kern="1200" baseline="0" dirty="0" err="1">
                <a:solidFill>
                  <a:schemeClr val="tx1"/>
                </a:solidFill>
                <a:latin typeface="+mn-lt"/>
                <a:ea typeface="ＭＳ Ｐゴシック" pitchFamily="-109" charset="-128"/>
                <a:cs typeface="ＭＳ Ｐゴシック" pitchFamily="-109" charset="-128"/>
              </a:rPr>
              <a:t>law.” Réka’s</a:t>
            </a:r>
            <a:r>
              <a:rPr lang="en-US" sz="1200" i="1" kern="1200" baseline="0" dirty="0">
                <a:solidFill>
                  <a:schemeClr val="tx1"/>
                </a:solidFill>
                <a:latin typeface="+mn-lt"/>
                <a:ea typeface="ＭＳ Ｐゴシック" pitchFamily="-109" charset="-128"/>
                <a:cs typeface="ＭＳ Ｐゴシック" pitchFamily="-109" charset="-128"/>
              </a:rPr>
              <a:t> email suddenly made it clear that the Web was by no means special. I found myself sitting in the conference hall paying no attention to the talks, thinking about the implications of this finding. If two networks as different as the Web and the Hollywood acting community both display power-law degree distribution, then some universal law or mechanism must be responsible. If such a law existed, it could potentially apply to all </a:t>
            </a:r>
            <a:r>
              <a:rPr lang="en-US" sz="1200" i="1" kern="1200" baseline="0" dirty="0" err="1">
                <a:solidFill>
                  <a:schemeClr val="tx1"/>
                </a:solidFill>
                <a:latin typeface="+mn-lt"/>
                <a:ea typeface="ＭＳ Ｐゴシック" pitchFamily="-109" charset="-128"/>
                <a:cs typeface="ＭＳ Ｐゴシック" pitchFamily="-109" charset="-128"/>
              </a:rPr>
              <a:t>networks. During</a:t>
            </a:r>
            <a:r>
              <a:rPr lang="en-US" sz="1200" i="1" kern="1200" baseline="0" dirty="0">
                <a:solidFill>
                  <a:schemeClr val="tx1"/>
                </a:solidFill>
                <a:latin typeface="+mn-lt"/>
                <a:ea typeface="ＭＳ Ｐゴシック" pitchFamily="-109" charset="-128"/>
                <a:cs typeface="ＭＳ Ｐゴシック" pitchFamily="-109" charset="-128"/>
              </a:rPr>
              <a:t> the first break between talks I decided to withdraw to the quiet of the seminary where we were housed during the workshop. I did not get far, however. During the fifteen-minute walk back to my room a potential explanation occurred to me, one so simple and straightforward that I doubted it could be right. I immediately returned to the university to fax </a:t>
            </a:r>
            <a:r>
              <a:rPr lang="en-US" sz="1200" i="1" kern="1200" baseline="0" dirty="0" err="1">
                <a:solidFill>
                  <a:schemeClr val="tx1"/>
                </a:solidFill>
                <a:latin typeface="+mn-lt"/>
                <a:ea typeface="ＭＳ Ｐゴシック" pitchFamily="-109" charset="-128"/>
                <a:cs typeface="ＭＳ Ｐゴシック" pitchFamily="-109" charset="-128"/>
              </a:rPr>
              <a:t>Réka</a:t>
            </a:r>
            <a:r>
              <a:rPr lang="en-US" sz="1200" i="1" kern="1200" baseline="0" dirty="0">
                <a:solidFill>
                  <a:schemeClr val="tx1"/>
                </a:solidFill>
                <a:latin typeface="+mn-lt"/>
                <a:ea typeface="ＭＳ Ｐゴシック" pitchFamily="-109" charset="-128"/>
                <a:cs typeface="ＭＳ Ｐゴシック" pitchFamily="-109" charset="-128"/>
              </a:rPr>
              <a:t>, asking her to verify the idea using the computer. A few hours later she emailed me the answer. To my great astonishment, the idea </a:t>
            </a:r>
            <a:r>
              <a:rPr lang="en-US" sz="1200" i="1" kern="1200" baseline="0" dirty="0" err="1">
                <a:solidFill>
                  <a:schemeClr val="tx1"/>
                </a:solidFill>
                <a:latin typeface="+mn-lt"/>
                <a:ea typeface="ＭＳ Ｐゴシック" pitchFamily="-109" charset="-128"/>
                <a:cs typeface="ＭＳ Ｐゴシック" pitchFamily="-109" charset="-128"/>
              </a:rPr>
              <a:t>worked.” The</a:t>
            </a:r>
            <a:r>
              <a:rPr lang="en-US" sz="1200" i="1" kern="1200" baseline="0" dirty="0">
                <a:solidFill>
                  <a:schemeClr val="tx1"/>
                </a:solidFill>
                <a:latin typeface="+mn-lt"/>
                <a:ea typeface="ＭＳ Ｐゴシック" pitchFamily="-109" charset="-128"/>
                <a:cs typeface="ＭＳ Ｐゴシック" pitchFamily="-109" charset="-128"/>
              </a:rPr>
              <a:t> two images above reproduce the fax sent on June 14, 1999 from Porto, describing the algorithm that we call today the Barabási-Albert model.</a:t>
            </a:r>
            <a:endParaRPr lang="en-US" dirty="0"/>
          </a:p>
        </p:txBody>
      </p:sp>
      <p:sp>
        <p:nvSpPr>
          <p:cNvPr id="4" name="Slide Number Placeholder 3"/>
          <p:cNvSpPr>
            <a:spLocks noGrp="1"/>
          </p:cNvSpPr>
          <p:nvPr>
            <p:ph type="sldNum" sz="quarter" idx="10"/>
          </p:nvPr>
        </p:nvSpPr>
        <p:spPr/>
        <p:txBody>
          <a:bodyPr/>
          <a:lstStyle/>
          <a:p>
            <a:pPr>
              <a:defRPr/>
            </a:pPr>
            <a:fld id="{3B6FA8C5-854E-8D4F-A2B2-CF41D1C7858F}" type="slidenum">
              <a:rPr lang="en-US" smtClean="0"/>
              <a:pPr>
                <a:defRPr/>
              </a:pPr>
              <a:t>64</a:t>
            </a:fld>
            <a:endParaRPr lang="en-US"/>
          </a:p>
        </p:txBody>
      </p:sp>
    </p:spTree>
    <p:extLst>
      <p:ext uri="{BB962C8B-B14F-4D97-AF65-F5344CB8AC3E}">
        <p14:creationId xmlns:p14="http://schemas.microsoft.com/office/powerpoint/2010/main" val="5975620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err="1">
                <a:solidFill>
                  <a:schemeClr val="tx1"/>
                </a:solidFill>
                <a:latin typeface="+mn-lt"/>
                <a:ea typeface="ＭＳ Ｐゴシック" pitchFamily="-109" charset="-128"/>
                <a:cs typeface="ＭＳ Ｐゴシック" pitchFamily="-109" charset="-128"/>
              </a:rPr>
              <a:t>Vilfredo</a:t>
            </a:r>
            <a:r>
              <a:rPr lang="en-US" sz="1200" kern="1200" baseline="0" dirty="0">
                <a:solidFill>
                  <a:schemeClr val="tx1"/>
                </a:solidFill>
                <a:latin typeface="+mn-lt"/>
                <a:ea typeface="ＭＳ Ｐゴシック" pitchFamily="-109" charset="-128"/>
                <a:cs typeface="ＭＳ Ｐゴシック" pitchFamily="-109" charset="-128"/>
              </a:rPr>
              <a:t> Pareto, a 19th century economist, noticed that in Italy a few wealthy individuals earned most of the money, while the majority of the population earned rather small amounts. He connected this disparity to the observation that incomes follow a power law, representing the first known report of a power law distribution [3]. His finding entered the popular literature as the 80/20 rule: roughly 80 percent of money is earned by only 20 percent of the population. The 80/20 emerges in many areas, like management, stating that 80 percent of profits are produced by only 20 percent of the employees or that 80 percent of decisions are made during 20 percent of meeting time. They are present in networks as well: 80 percent of links on the Web point to only 15 percent of </a:t>
            </a:r>
            <a:r>
              <a:rPr lang="en-US" sz="1200" kern="1200" baseline="0" dirty="0" err="1">
                <a:solidFill>
                  <a:schemeClr val="tx1"/>
                </a:solidFill>
                <a:latin typeface="+mn-lt"/>
                <a:ea typeface="ＭＳ Ｐゴシック" pitchFamily="-109" charset="-128"/>
                <a:cs typeface="ＭＳ Ｐゴシック" pitchFamily="-109" charset="-128"/>
              </a:rPr>
              <a:t>webpages</a:t>
            </a:r>
            <a:r>
              <a:rPr lang="en-US" sz="1200" kern="1200" baseline="0" dirty="0">
                <a:solidFill>
                  <a:schemeClr val="tx1"/>
                </a:solidFill>
                <a:latin typeface="+mn-lt"/>
                <a:ea typeface="ＭＳ Ｐゴシック" pitchFamily="-109" charset="-128"/>
                <a:cs typeface="ＭＳ Ｐゴシック" pitchFamily="-109" charset="-128"/>
              </a:rPr>
              <a:t>; 80 percent of citations go to only 38 percent of scientists; 80 percent of links in Hollywood are connected to 30 percent of actors [4]. Typically all quantities obeying the 80/20 rule follow a power law distribution. During the 2009 economic crisis power laws have gained a new meaning: the Occupy Wall Street Movement highlighted the fact that in the US 1% of the population earns a disproportionate 15% of the total US income. This 1% effect, a signature of a profound income disparity, is again a natural consequence of the power law nature of the income distribution.</a:t>
            </a:r>
            <a:endParaRPr lang="en-US" dirty="0"/>
          </a:p>
        </p:txBody>
      </p:sp>
      <p:sp>
        <p:nvSpPr>
          <p:cNvPr id="4" name="Slide Number Placeholder 3"/>
          <p:cNvSpPr>
            <a:spLocks noGrp="1"/>
          </p:cNvSpPr>
          <p:nvPr>
            <p:ph type="sldNum" sz="quarter" idx="10"/>
          </p:nvPr>
        </p:nvSpPr>
        <p:spPr/>
        <p:txBody>
          <a:bodyPr/>
          <a:lstStyle/>
          <a:p>
            <a:pPr>
              <a:defRPr/>
            </a:pPr>
            <a:fld id="{9B390D50-52C7-2B4E-8B41-EB2401625F16}" type="slidenum">
              <a:rPr lang="en-US" smtClean="0"/>
              <a:pPr>
                <a:defRPr/>
              </a:pPr>
              <a:t>10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atin typeface="Times New Roman" pitchFamily="-111" charset="0"/>
                <a:ea typeface="ＭＳ Ｐゴシック" pitchFamily="-111" charset="-128"/>
                <a:cs typeface="ＭＳ Ｐゴシック" pitchFamily="-111" charset="-128"/>
              </a:rPr>
              <a:t>There appears to be little difference between them at the first look. Yet. There is some quite relevant different: the at high degrees the power law curve is always higher than the exponential.</a:t>
            </a:r>
          </a:p>
          <a:p>
            <a:r>
              <a:rPr lang="en-US">
                <a:latin typeface="Times New Roman" pitchFamily="-111" charset="0"/>
                <a:ea typeface="ＭＳ Ｐゴシック" pitchFamily="-111" charset="-128"/>
                <a:cs typeface="ＭＳ Ｐゴシック" pitchFamily="-111" charset="-128"/>
              </a:rPr>
              <a:t> </a:t>
            </a:r>
          </a:p>
        </p:txBody>
      </p:sp>
      <p:sp>
        <p:nvSpPr>
          <p:cNvPr id="53252" name="Slide Number Placeholder 3"/>
          <p:cNvSpPr>
            <a:spLocks noGrp="1"/>
          </p:cNvSpPr>
          <p:nvPr>
            <p:ph type="sldNum" sz="quarter" idx="5"/>
          </p:nvPr>
        </p:nvSpPr>
        <p:spPr/>
        <p:txBody>
          <a:bodyPr/>
          <a:lstStyle/>
          <a:p>
            <a:pPr>
              <a:defRPr/>
            </a:pPr>
            <a:fld id="{46BB27B2-5C02-0248-99C9-1576E61A0D45}" type="slidenum">
              <a:rPr lang="en-US" smtClean="0"/>
              <a:pPr>
                <a:defRPr/>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p:cNvSpPr>
          <p:nvPr>
            <p:ph type="sldImg"/>
          </p:nvPr>
        </p:nvSpPr>
        <p:spPr bwMode="auto">
          <a:noFill/>
          <a:ln>
            <a:solidFill>
              <a:srgbClr val="000000"/>
            </a:solidFill>
            <a:miter lim="800000"/>
            <a:headEnd/>
            <a:tailEnd/>
          </a:ln>
        </p:spPr>
      </p:sp>
      <p:sp>
        <p:nvSpPr>
          <p:cNvPr id="23555"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latin typeface="Times New Roman" pitchFamily="-111" charset="0"/>
                <a:ea typeface="ＭＳ Ｐゴシック" pitchFamily="-111" charset="-128"/>
                <a:cs typeface="ＭＳ Ｐゴシック" pitchFamily="-111" charset="-128"/>
              </a:rPr>
              <a:t>There appears to be little difference between them at the first look. Yet. There is some quite relevant different: the at high degrees the power law curve is always higher than the exponential.</a:t>
            </a:r>
          </a:p>
          <a:p>
            <a:r>
              <a:rPr lang="en-US" dirty="0">
                <a:latin typeface="Times New Roman" pitchFamily="-111" charset="0"/>
                <a:ea typeface="ＭＳ Ｐゴシック" pitchFamily="-111" charset="-128"/>
                <a:cs typeface="ＭＳ Ｐゴシック" pitchFamily="-111" charset="-128"/>
              </a:rPr>
              <a:t> </a:t>
            </a:r>
          </a:p>
        </p:txBody>
      </p:sp>
      <p:sp>
        <p:nvSpPr>
          <p:cNvPr id="53252" name="Slide Number Placeholder 3"/>
          <p:cNvSpPr>
            <a:spLocks noGrp="1"/>
          </p:cNvSpPr>
          <p:nvPr>
            <p:ph type="sldNum" sz="quarter" idx="5"/>
          </p:nvPr>
        </p:nvSpPr>
        <p:spPr/>
        <p:txBody>
          <a:bodyPr/>
          <a:lstStyle/>
          <a:p>
            <a:pPr>
              <a:defRPr/>
            </a:pPr>
            <a:fld id="{46BB27B2-5C02-0248-99C9-1576E61A0D45}" type="slidenum">
              <a:rPr lang="en-US" smtClean="0"/>
              <a:pPr>
                <a:defRPr/>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bwMode="auto">
          <a:noFill/>
          <a:ln>
            <a:solidFill>
              <a:srgbClr val="000000"/>
            </a:solidFill>
            <a:miter lim="800000"/>
            <a:headEnd/>
            <a:tailEnd/>
          </a:ln>
        </p:spPr>
      </p:sp>
      <p:sp>
        <p:nvSpPr>
          <p:cNvPr id="27651"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a:latin typeface="Times New Roman" pitchFamily="-111" charset="0"/>
                <a:ea typeface="ＭＳ Ｐゴシック" pitchFamily="-111" charset="-128"/>
                <a:cs typeface="ＭＳ Ｐゴシック" pitchFamily="-111" charset="-128"/>
              </a:rPr>
              <a:t>There appears to be little difference between them at the first look. Yet. There is some quite relevant different: the at high degrees the power law curve is always higher than the exponential.</a:t>
            </a:r>
          </a:p>
          <a:p>
            <a:r>
              <a:rPr lang="en-US">
                <a:latin typeface="Times New Roman" pitchFamily="-111" charset="0"/>
                <a:ea typeface="ＭＳ Ｐゴシック" pitchFamily="-111" charset="-128"/>
                <a:cs typeface="ＭＳ Ｐゴシック" pitchFamily="-111" charset="-128"/>
              </a:rPr>
              <a:t> </a:t>
            </a:r>
          </a:p>
        </p:txBody>
      </p:sp>
      <p:sp>
        <p:nvSpPr>
          <p:cNvPr id="57348" name="Slide Number Placeholder 3"/>
          <p:cNvSpPr>
            <a:spLocks noGrp="1"/>
          </p:cNvSpPr>
          <p:nvPr>
            <p:ph type="sldNum" sz="quarter" idx="5"/>
          </p:nvPr>
        </p:nvSpPr>
        <p:spPr/>
        <p:txBody>
          <a:bodyPr/>
          <a:lstStyle/>
          <a:p>
            <a:pPr>
              <a:defRPr/>
            </a:pPr>
            <a:fld id="{B670A1FC-4AA2-D74B-8847-B0258E8AEA5B}" type="slidenum">
              <a:rPr lang="en-US" smtClean="0"/>
              <a:pPr>
                <a:defRPr/>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latin typeface="Times New Roman" pitchFamily="-111" charset="0"/>
                <a:ea typeface="ＭＳ Ｐゴシック" pitchFamily="-111" charset="-128"/>
                <a:cs typeface="ＭＳ Ｐゴシック" pitchFamily="-111" charset="-128"/>
              </a:rPr>
              <a:t> </a:t>
            </a:r>
          </a:p>
        </p:txBody>
      </p:sp>
      <p:sp>
        <p:nvSpPr>
          <p:cNvPr id="59396" name="Slide Number Placeholder 3"/>
          <p:cNvSpPr>
            <a:spLocks noGrp="1"/>
          </p:cNvSpPr>
          <p:nvPr>
            <p:ph type="sldNum" sz="quarter" idx="5"/>
          </p:nvPr>
        </p:nvSpPr>
        <p:spPr/>
        <p:txBody>
          <a:bodyPr/>
          <a:lstStyle/>
          <a:p>
            <a:pPr>
              <a:defRPr/>
            </a:pPr>
            <a:fld id="{125A6BC5-3132-E24D-8CB9-84D98016ABC8}" type="slidenum">
              <a:rPr lang="en-US" smtClean="0"/>
              <a:pPr>
                <a:defRPr/>
              </a:pPr>
              <a:t>19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dirty="0">
                <a:latin typeface="Helvetica" pitchFamily="-111" charset="0"/>
                <a:ea typeface="Helvetica" pitchFamily="-111" charset="0"/>
                <a:cs typeface="Helvetica" pitchFamily="-111" charset="0"/>
              </a:rPr>
              <a:t>Now we see where the ‘scale-free’ name comes from. </a:t>
            </a:r>
            <a:br>
              <a:rPr lang="en-US" sz="1200" dirty="0">
                <a:latin typeface="Helvetica" pitchFamily="-111" charset="0"/>
                <a:ea typeface="Helvetica" pitchFamily="-111" charset="0"/>
                <a:cs typeface="Helvetica" pitchFamily="-111" charset="0"/>
              </a:rPr>
            </a:br>
            <a:br>
              <a:rPr lang="en-US" sz="1200" dirty="0">
                <a:latin typeface="Helvetica" pitchFamily="-111" charset="0"/>
                <a:ea typeface="Helvetica" pitchFamily="-111" charset="0"/>
                <a:cs typeface="Helvetica" pitchFamily="-111" charset="0"/>
              </a:rPr>
            </a:br>
            <a:r>
              <a:rPr lang="en-US" sz="1200" dirty="0">
                <a:latin typeface="Helvetica" pitchFamily="-111" charset="0"/>
                <a:ea typeface="Helvetica" pitchFamily="-111" charset="0"/>
                <a:cs typeface="Helvetica" pitchFamily="-111" charset="0"/>
              </a:rPr>
              <a:t>But what’s in the name?</a:t>
            </a:r>
          </a:p>
          <a:p>
            <a:endParaRPr lang="en-US" sz="1200" dirty="0">
              <a:latin typeface="Helvetica" pitchFamily="-111" charset="0"/>
              <a:ea typeface="Helvetica" pitchFamily="-111" charset="0"/>
              <a:cs typeface="Helvetica" pitchFamily="-111" charset="0"/>
            </a:endParaRPr>
          </a:p>
          <a:p>
            <a:pPr eaLnBrk="1" hangingPunct="1"/>
            <a:r>
              <a:rPr lang="en-US" sz="1200" dirty="0">
                <a:latin typeface="Helvetica" pitchFamily="-111" charset="0"/>
                <a:ea typeface="Helvetica" pitchFamily="-111" charset="0"/>
                <a:cs typeface="Helvetica" pitchFamily="-111" charset="0"/>
              </a:rPr>
              <a:t>We need to learn a bit more to understand that … soon</a:t>
            </a:r>
          </a:p>
          <a:p>
            <a:pPr eaLnBrk="1" hangingPunct="1"/>
            <a:endParaRPr lang="en-US" sz="1200" dirty="0">
              <a:solidFill>
                <a:srgbClr val="FF0000"/>
              </a:solidFill>
              <a:latin typeface="Helvetica" pitchFamily="-111" charset="0"/>
              <a:ea typeface="Helvetica" pitchFamily="-111" charset="0"/>
              <a:cs typeface="Helvetica" pitchFamily="-111" charset="0"/>
            </a:endParaRPr>
          </a:p>
          <a:p>
            <a:pPr eaLnBrk="1" hangingPunct="1"/>
            <a:r>
              <a:rPr lang="en-US" sz="1200" dirty="0">
                <a:solidFill>
                  <a:srgbClr val="FF0000"/>
                </a:solidFill>
                <a:latin typeface="Helvetica" pitchFamily="-111" charset="0"/>
                <a:ea typeface="Helvetica" pitchFamily="-111" charset="0"/>
                <a:cs typeface="Helvetica" pitchFamily="-111" charset="0"/>
              </a:rPr>
              <a:t>Before we get there, let us talk about universality.</a:t>
            </a:r>
          </a:p>
          <a:p>
            <a:endParaRPr lang="en-US" dirty="0"/>
          </a:p>
        </p:txBody>
      </p:sp>
      <p:sp>
        <p:nvSpPr>
          <p:cNvPr id="4" name="Slide Number Placeholder 3"/>
          <p:cNvSpPr>
            <a:spLocks noGrp="1"/>
          </p:cNvSpPr>
          <p:nvPr>
            <p:ph type="sldNum" sz="quarter" idx="10"/>
          </p:nvPr>
        </p:nvSpPr>
        <p:spPr/>
        <p:txBody>
          <a:bodyPr/>
          <a:lstStyle/>
          <a:p>
            <a:pPr>
              <a:defRPr/>
            </a:pPr>
            <a:fld id="{9B390D50-52C7-2B4E-8B41-EB2401625F16}" type="slidenum">
              <a:rPr lang="en-US" smtClean="0"/>
              <a:pPr>
                <a:defRPr/>
              </a:pPr>
              <a:t>21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mn-lt"/>
                <a:ea typeface="ＭＳ Ｐゴシック" pitchFamily="-109" charset="-128"/>
                <a:cs typeface="ＭＳ Ｐゴシック" pitchFamily="-109" charset="-128"/>
              </a:rPr>
              <a:t>FACEBOOK:</a:t>
            </a:r>
            <a:r>
              <a:rPr lang="en-US" sz="1200" kern="1200" baseline="0" dirty="0">
                <a:solidFill>
                  <a:schemeClr val="tx1"/>
                </a:solidFill>
                <a:latin typeface="+mn-lt"/>
                <a:ea typeface="ＭＳ Ｐゴシック" pitchFamily="-109" charset="-128"/>
                <a:cs typeface="ＭＳ Ｐゴシック" pitchFamily="-109" charset="-128"/>
              </a:rPr>
              <a:t>  </a:t>
            </a:r>
            <a:r>
              <a:rPr lang="en-US" sz="1200" kern="1200" dirty="0">
                <a:solidFill>
                  <a:schemeClr val="tx1"/>
                </a:solidFill>
                <a:latin typeface="+mn-lt"/>
                <a:ea typeface="ＭＳ Ｐゴシック" pitchFamily="-109" charset="-128"/>
                <a:cs typeface="ＭＳ Ｐゴシック" pitchFamily="-109" charset="-128"/>
              </a:rPr>
              <a:t>The complementary cumulative distribution function (CCDF). The CCDF at degree </a:t>
            </a:r>
            <a:r>
              <a:rPr lang="en-US" sz="1200" kern="1200" dirty="0" err="1">
                <a:solidFill>
                  <a:schemeClr val="tx1"/>
                </a:solidFill>
                <a:latin typeface="+mn-lt"/>
                <a:ea typeface="ＭＳ Ｐゴシック" pitchFamily="-109" charset="-128"/>
                <a:cs typeface="ＭＳ Ｐゴシック" pitchFamily="-109" charset="-128"/>
              </a:rPr>
              <a:t>k</a:t>
            </a:r>
            <a:r>
              <a:rPr lang="en-US" sz="1200" kern="1200" dirty="0">
                <a:solidFill>
                  <a:schemeClr val="tx1"/>
                </a:solidFill>
                <a:latin typeface="+mn-lt"/>
                <a:ea typeface="ＭＳ Ｐゴシック" pitchFamily="-109" charset="-128"/>
                <a:cs typeface="ＭＳ Ｐゴシック" pitchFamily="-109" charset="-128"/>
              </a:rPr>
              <a:t> measures the fraction of users who have degree </a:t>
            </a:r>
            <a:r>
              <a:rPr lang="en-US" sz="1200" kern="1200" dirty="0" err="1">
                <a:solidFill>
                  <a:schemeClr val="tx1"/>
                </a:solidFill>
                <a:latin typeface="+mn-lt"/>
                <a:ea typeface="ＭＳ Ｐゴシック" pitchFamily="-109" charset="-128"/>
                <a:cs typeface="ＭＳ Ｐゴシック" pitchFamily="-109" charset="-128"/>
              </a:rPr>
              <a:t>k</a:t>
            </a:r>
            <a:r>
              <a:rPr lang="en-US" sz="1200" kern="1200" dirty="0">
                <a:solidFill>
                  <a:schemeClr val="tx1"/>
                </a:solidFill>
                <a:latin typeface="+mn-lt"/>
                <a:ea typeface="ＭＳ Ｐゴシック" pitchFamily="-109" charset="-128"/>
                <a:cs typeface="ＭＳ Ｐゴシック" pitchFamily="-109" charset="-128"/>
              </a:rPr>
              <a:t> or greater and in terms of the degree distribution is </a:t>
            </a:r>
            <a:r>
              <a:rPr lang="en-US" sz="1200" kern="1200" dirty="0" err="1">
                <a:solidFill>
                  <a:schemeClr val="tx1"/>
                </a:solidFill>
                <a:latin typeface="+mn-lt"/>
                <a:ea typeface="ＭＳ Ｐゴシック" pitchFamily="-109" charset="-128"/>
                <a:cs typeface="ＭＳ Ｐゴシック" pitchFamily="-109" charset="-128"/>
              </a:rPr>
              <a:t>􏰂k</a:t>
            </a:r>
            <a:r>
              <a:rPr lang="en-US" sz="1200" kern="1200" dirty="0">
                <a:solidFill>
                  <a:schemeClr val="tx1"/>
                </a:solidFill>
                <a:latin typeface="+mn-lt"/>
                <a:ea typeface="ＭＳ Ｐゴシック" pitchFamily="-109" charset="-128"/>
                <a:cs typeface="ＭＳ Ｐゴシック" pitchFamily="-109" charset="-128"/>
              </a:rPr>
              <a:t>′ ≥</a:t>
            </a:r>
            <a:r>
              <a:rPr lang="en-US" sz="1200" kern="1200" dirty="0" err="1">
                <a:solidFill>
                  <a:schemeClr val="tx1"/>
                </a:solidFill>
                <a:latin typeface="+mn-lt"/>
                <a:ea typeface="ＭＳ Ｐゴシック" pitchFamily="-109" charset="-128"/>
                <a:cs typeface="ＭＳ Ｐゴシック" pitchFamily="-109" charset="-128"/>
              </a:rPr>
              <a:t>k</a:t>
            </a:r>
            <a:r>
              <a:rPr lang="en-US" sz="1200" kern="1200" dirty="0">
                <a:solidFill>
                  <a:schemeClr val="tx1"/>
                </a:solidFill>
                <a:latin typeface="+mn-lt"/>
                <a:ea typeface="ＭＳ Ｐゴシック" pitchFamily="-109" charset="-128"/>
                <a:cs typeface="ＭＳ Ｐゴシック" pitchFamily="-109" charset="-128"/>
              </a:rPr>
              <a:t> </a:t>
            </a:r>
            <a:r>
              <a:rPr lang="en-US" sz="1200" kern="1200" dirty="0" err="1">
                <a:solidFill>
                  <a:schemeClr val="tx1"/>
                </a:solidFill>
                <a:latin typeface="+mn-lt"/>
                <a:ea typeface="ＭＳ Ｐゴシック" pitchFamily="-109" charset="-128"/>
                <a:cs typeface="ＭＳ Ｐゴシック" pitchFamily="-109" charset="-128"/>
              </a:rPr>
              <a:t>pk</a:t>
            </a:r>
            <a:r>
              <a:rPr lang="en-US" sz="1200" kern="1200" dirty="0">
                <a:solidFill>
                  <a:schemeClr val="tx1"/>
                </a:solidFill>
                <a:latin typeface="+mn-lt"/>
                <a:ea typeface="ＭＳ Ｐゴシック" pitchFamily="-109" charset="-128"/>
                <a:cs typeface="ＭＳ Ｐゴシック" pitchFamily="-109" charset="-128"/>
              </a:rPr>
              <a:t>′ . For the U.S., the degree measures the number of friends also from the United States.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9B390D50-52C7-2B4E-8B41-EB2401625F16}" type="slidenum">
              <a:rPr lang="en-US" smtClean="0"/>
              <a:pPr>
                <a:defRPr/>
              </a:pPr>
              <a:t>32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D8096DB-1A54-144A-A1C3-2D617011B6C7}"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8096DB-1A54-144A-A1C3-2D617011B6C7}"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8096DB-1A54-144A-A1C3-2D617011B6C7}"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C12A45B-476D-4B57-9720-4A119E714DA8}" type="datetime1">
              <a:rPr lang="en-US" altLang="en-US"/>
              <a:pPr>
                <a:defRPr/>
              </a:pPr>
              <a:t>9/14/2023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565D630-0C19-43A6-AC6C-6624A8924799}" type="slidenum">
              <a:rPr lang="en-US" altLang="en-US"/>
              <a:pPr>
                <a:defRPr/>
              </a:pPr>
              <a:t>‹#›</a:t>
            </a:fld>
            <a:endParaRPr lang="en-US" altLang="en-US"/>
          </a:p>
        </p:txBody>
      </p:sp>
    </p:spTree>
    <p:extLst>
      <p:ext uri="{BB962C8B-B14F-4D97-AF65-F5344CB8AC3E}">
        <p14:creationId xmlns:p14="http://schemas.microsoft.com/office/powerpoint/2010/main" val="225920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9EA9F4-24E6-4234-B49A-4A1BEEDF9A27}" type="datetime1">
              <a:rPr lang="en-US" altLang="en-US"/>
              <a:pPr>
                <a:defRPr/>
              </a:pPr>
              <a:t>9/14/2023</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1E070D6-DA12-4AAF-9AB5-D9F6AF66BA44}" type="slidenum">
              <a:rPr lang="en-US" altLang="en-US"/>
              <a:pPr>
                <a:defRPr/>
              </a:pPr>
              <a:t>‹#›</a:t>
            </a:fld>
            <a:endParaRPr lang="en-US" altLang="en-US"/>
          </a:p>
        </p:txBody>
      </p:sp>
    </p:spTree>
    <p:extLst>
      <p:ext uri="{BB962C8B-B14F-4D97-AF65-F5344CB8AC3E}">
        <p14:creationId xmlns:p14="http://schemas.microsoft.com/office/powerpoint/2010/main" val="40072037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6785B60-40BE-4A3A-9620-11064930795B}" type="datetime1">
              <a:rPr lang="en-US" altLang="en-US"/>
              <a:pPr>
                <a:defRPr/>
              </a:pPr>
              <a:t>9/14/2023</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DF8B7CF-C2D3-442D-88D7-92622F71EB8C}" type="slidenum">
              <a:rPr lang="en-US" altLang="en-US"/>
              <a:pPr>
                <a:defRPr/>
              </a:pPr>
              <a:t>‹#›</a:t>
            </a:fld>
            <a:endParaRPr lang="en-US" altLang="en-US"/>
          </a:p>
        </p:txBody>
      </p:sp>
    </p:spTree>
    <p:extLst>
      <p:ext uri="{BB962C8B-B14F-4D97-AF65-F5344CB8AC3E}">
        <p14:creationId xmlns:p14="http://schemas.microsoft.com/office/powerpoint/2010/main" val="18903322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09522BD2-61BA-45C8-84E4-7960E897A090}" type="datetime1">
              <a:rPr lang="en-US" altLang="en-US"/>
              <a:pPr>
                <a:defRPr/>
              </a:pPr>
              <a:t>9/14/2023</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BB58CA2-E369-4B67-8805-E9C0BE4C0491}" type="slidenum">
              <a:rPr lang="en-US" altLang="en-US"/>
              <a:pPr>
                <a:defRPr/>
              </a:pPr>
              <a:t>‹#›</a:t>
            </a:fld>
            <a:endParaRPr lang="en-US" altLang="en-US"/>
          </a:p>
        </p:txBody>
      </p:sp>
    </p:spTree>
    <p:extLst>
      <p:ext uri="{BB962C8B-B14F-4D97-AF65-F5344CB8AC3E}">
        <p14:creationId xmlns:p14="http://schemas.microsoft.com/office/powerpoint/2010/main" val="19947234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B24E4C4-254B-2D44-AB54-EE559230BF30}" type="datetime1">
              <a:rPr lang="en-US">
                <a:solidFill>
                  <a:prstClr val="black">
                    <a:tint val="75000"/>
                  </a:prstClr>
                </a:solidFill>
              </a:rPr>
              <a:pPr>
                <a:defRPr/>
              </a:pPr>
              <a:t>9/14/2023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D14A2158-7B0C-9F40-BA1E-82C66D315E5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D9EA9F4-24E6-4234-B49A-4A1BEEDF9A27}" type="datetime1">
              <a:rPr lang="en-US" altLang="en-US"/>
              <a:pPr>
                <a:defRPr/>
              </a:pPr>
              <a:t>9/14/2023</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21E070D6-DA12-4AAF-9AB5-D9F6AF66BA44}" type="slidenum">
              <a:rPr lang="en-US" altLang="en-US"/>
              <a:pPr>
                <a:defRPr/>
              </a:pPr>
              <a:t>‹#›</a:t>
            </a:fld>
            <a:endParaRPr lang="en-US" altLang="en-US"/>
          </a:p>
        </p:txBody>
      </p:sp>
    </p:spTree>
    <p:extLst>
      <p:ext uri="{BB962C8B-B14F-4D97-AF65-F5344CB8AC3E}">
        <p14:creationId xmlns:p14="http://schemas.microsoft.com/office/powerpoint/2010/main" val="26832620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720D8782-50AE-F44B-826E-77EA27022AFA}" type="datetime1">
              <a:rPr lang="en-US"/>
              <a:pPr>
                <a:defRPr/>
              </a:pPr>
              <a:t>9/14/2023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2DEAC11-91D9-0545-B906-508D0062CE45}"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D0665D3D-8C75-A948-8AF3-8AD2459FF903}" type="datetime1">
              <a:rPr lang="en-US"/>
              <a:pPr>
                <a:defRPr/>
              </a:pPr>
              <a:t>9/14/2023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25545CE-38E6-4F46-99DD-AE8C02C592DA}"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8096DB-1A54-144A-A1C3-2D617011B6C7}"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35864B1-E35E-9145-AB56-F6D848E93756}" type="datetime1">
              <a:rPr lang="en-US"/>
              <a:pPr>
                <a:defRPr/>
              </a:pPr>
              <a:t>9/14/2023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4C8A167-BD30-244C-9C3E-C11086C2EAC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9DA2780-5087-DC42-A1ED-241499E214A8}" type="datetime1">
              <a:rPr lang="en-US" smtClean="0"/>
              <a:t>9/14/2023</a:t>
            </a:fld>
            <a:endParaRPr lang="en-US" dirty="0"/>
          </a:p>
        </p:txBody>
      </p:sp>
      <p:sp>
        <p:nvSpPr>
          <p:cNvPr id="5" name="Footer Placeholder 4"/>
          <p:cNvSpPr>
            <a:spLocks noGrp="1"/>
          </p:cNvSpPr>
          <p:nvPr>
            <p:ph type="ftr" sz="quarter" idx="11"/>
          </p:nvPr>
        </p:nvSpPr>
        <p:spPr/>
        <p:txBody>
          <a:bodyPr/>
          <a:lstStyle/>
          <a:p>
            <a:r>
              <a:rPr lang="en-US" dirty="0"/>
              <a:t>Risk Prediction with ARP based Models, April 2016</a:t>
            </a:r>
          </a:p>
        </p:txBody>
      </p:sp>
      <p:sp>
        <p:nvSpPr>
          <p:cNvPr id="6" name="Slide Number Placeholder 5"/>
          <p:cNvSpPr>
            <a:spLocks noGrp="1"/>
          </p:cNvSpPr>
          <p:nvPr>
            <p:ph type="sldNum" sz="quarter" idx="12"/>
          </p:nvPr>
        </p:nvSpPr>
        <p:spPr/>
        <p:txBody>
          <a:bodyPr/>
          <a:lstStyle/>
          <a:p>
            <a:fld id="{D3F1B240-3F4D-4CCB-BF22-0C00AAF4EE4D}" type="slidenum">
              <a:rPr lang="en-US" smtClean="0"/>
              <a:t>‹#›</a:t>
            </a:fld>
            <a:endParaRPr lang="en-US" dirty="0"/>
          </a:p>
        </p:txBody>
      </p:sp>
    </p:spTree>
    <p:extLst>
      <p:ext uri="{BB962C8B-B14F-4D97-AF65-F5344CB8AC3E}">
        <p14:creationId xmlns:p14="http://schemas.microsoft.com/office/powerpoint/2010/main" val="19375535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8096DB-1A54-144A-A1C3-2D617011B6C7}" type="datetimeFigureOut">
              <a:rPr lang="en-US" smtClean="0"/>
              <a:pPr/>
              <a:t>9/14/2023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8096DB-1A54-144A-A1C3-2D617011B6C7}"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8096DB-1A54-144A-A1C3-2D617011B6C7}" type="datetimeFigureOut">
              <a:rPr lang="en-US" smtClean="0"/>
              <a:pPr/>
              <a:t>9/14/2023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8096DB-1A54-144A-A1C3-2D617011B6C7}" type="datetimeFigureOut">
              <a:rPr lang="en-US" smtClean="0"/>
              <a:pPr/>
              <a:t>9/14/2023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8096DB-1A54-144A-A1C3-2D617011B6C7}" type="datetimeFigureOut">
              <a:rPr lang="en-US" smtClean="0"/>
              <a:pPr/>
              <a:t>9/14/2023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8096DB-1A54-144A-A1C3-2D617011B6C7}"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8096DB-1A54-144A-A1C3-2D617011B6C7}" type="datetimeFigureOut">
              <a:rPr lang="en-US" smtClean="0"/>
              <a:pPr/>
              <a:t>9/14/2023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4164C0B-8E7D-3349-906C-A97C9372309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slideLayout" Target="../slideLayouts/slideLayout19.xml"/><Relationship Id="rId1" Type="http://schemas.openxmlformats.org/officeDocument/2006/relationships/slideLayout" Target="../slideLayouts/slideLayout18.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9D8096DB-1A54-144A-A1C3-2D617011B6C7}" type="datetimeFigureOut">
              <a:rPr lang="en-US" smtClean="0"/>
              <a:pPr/>
              <a:t>9/14/2023</a:t>
            </a:fld>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54164C0B-8E7D-3349-906C-A97C9372309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600"/>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333500"/>
            <a:ext cx="8229600"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5297488"/>
            <a:ext cx="2133600" cy="303212"/>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fld id="{4B47C47D-7914-4AD2-A94A-B364C89C83F0}" type="datetime1">
              <a:rPr lang="en-US" altLang="en-US"/>
              <a:pPr>
                <a:defRPr/>
              </a:pPr>
              <a:t>9/14/2023</a:t>
            </a:fld>
            <a:endParaRPr lang="en-US" altLang="en-US"/>
          </a:p>
        </p:txBody>
      </p:sp>
      <p:sp>
        <p:nvSpPr>
          <p:cNvPr id="5" name="Footer Placeholder 4"/>
          <p:cNvSpPr>
            <a:spLocks noGrp="1"/>
          </p:cNvSpPr>
          <p:nvPr>
            <p:ph type="ftr" sz="quarter" idx="3"/>
          </p:nvPr>
        </p:nvSpPr>
        <p:spPr>
          <a:xfrm>
            <a:off x="3124200" y="5297488"/>
            <a:ext cx="2895600" cy="303212"/>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5297488"/>
            <a:ext cx="2133600" cy="303212"/>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4B5D8AD2-D8B2-45CE-937E-12312782D85A}"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805" r:id="rId1"/>
    <p:sldLayoutId id="2147483810" r:id="rId2"/>
    <p:sldLayoutId id="2147483809" r:id="rId3"/>
    <p:sldLayoutId id="2147483804" r:id="rId4"/>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9" charset="-128"/>
          <a:cs typeface="ＭＳ Ｐゴシック" pitchFamily="-109" charset="-128"/>
        </a:defRPr>
      </a:lvl1pPr>
      <a:lvl2pPr algn="ctr" defTabSz="457200"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2pPr>
      <a:lvl3pPr algn="ctr" defTabSz="457200"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3pPr>
      <a:lvl4pPr algn="ctr" defTabSz="457200"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4pPr>
      <a:lvl5pPr algn="ctr" defTabSz="457200"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5pPr>
      <a:lvl6pPr marL="4572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6pPr>
      <a:lvl7pPr marL="9144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7pPr>
      <a:lvl8pPr marL="13716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8pPr>
      <a:lvl9pPr marL="18288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pitchFamily="-109" charset="-128"/>
          <a:cs typeface="ＭＳ Ｐゴシック" pitchFamily="-109" charset="-128"/>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pitchFamily="-109"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ヒラギノ角ゴ Pro W3" pitchFamily="-84" charset="-128"/>
          <a:cs typeface="ヒラギノ角ゴ Pro W3" pitchFamily="-84" charset="-128"/>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pitchFamily="-84" charset="-128"/>
          <a:cs typeface="ヒラギノ角ゴ Pro W3" charset="0"/>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ヒラギノ角ゴ Pro W3" pitchFamily="-84" charset="-128"/>
          <a:cs typeface="ヒラギノ角ゴ Pro W3"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600"/>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333500"/>
            <a:ext cx="8229600" cy="3771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7488"/>
            <a:ext cx="21336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029FF79F-B7D5-8240-9620-9B0ADB2CEA84}" type="datetime1">
              <a:rPr lang="en-US">
                <a:solidFill>
                  <a:prstClr val="black">
                    <a:tint val="75000"/>
                  </a:prstClr>
                </a:solidFill>
              </a:rPr>
              <a:pPr>
                <a:defRPr/>
              </a:pPr>
              <a:t>9/14/2023</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488"/>
            <a:ext cx="2895600" cy="303212"/>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488"/>
            <a:ext cx="2133600"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461C58BF-3E62-FE44-9609-94FB3786B971}"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3" r:id="rId1"/>
    <p:sldLayoutId id="2147483775" r:id="rId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9" charset="-128"/>
          <a:cs typeface="ＭＳ Ｐゴシック" pitchFamily="-109" charset="-128"/>
        </a:defRPr>
      </a:lvl1pPr>
      <a:lvl2pPr algn="ctr" defTabSz="457200"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2pPr>
      <a:lvl3pPr algn="ctr" defTabSz="457200"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3pPr>
      <a:lvl4pPr algn="ctr" defTabSz="457200"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4pPr>
      <a:lvl5pPr algn="ctr" defTabSz="457200"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5pPr>
      <a:lvl6pPr marL="4572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6pPr>
      <a:lvl7pPr marL="9144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7pPr>
      <a:lvl8pPr marL="13716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8pPr>
      <a:lvl9pPr marL="18288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9pPr>
    </p:titleStyle>
    <p:bodyStyle>
      <a:lvl1pPr marL="342900" indent="-342900" algn="l" defTabSz="457200" rtl="0" eaLnBrk="0" fontAlgn="base" hangingPunct="0">
        <a:spcBef>
          <a:spcPct val="20000"/>
        </a:spcBef>
        <a:spcAft>
          <a:spcPct val="0"/>
        </a:spcAft>
        <a:buFont typeface="Arial" pitchFamily="-84" charset="0"/>
        <a:buChar char="•"/>
        <a:defRPr sz="3200" kern="1200">
          <a:solidFill>
            <a:schemeClr val="tx1"/>
          </a:solidFill>
          <a:latin typeface="+mn-lt"/>
          <a:ea typeface="ＭＳ Ｐゴシック" pitchFamily="-109" charset="-128"/>
          <a:cs typeface="ＭＳ Ｐゴシック" pitchFamily="-109" charset="-128"/>
        </a:defRPr>
      </a:lvl1pPr>
      <a:lvl2pPr marL="742950" indent="-285750" algn="l" defTabSz="457200" rtl="0" eaLnBrk="0" fontAlgn="base" hangingPunct="0">
        <a:spcBef>
          <a:spcPct val="20000"/>
        </a:spcBef>
        <a:spcAft>
          <a:spcPct val="0"/>
        </a:spcAft>
        <a:buFont typeface="Arial" pitchFamily="-84" charset="0"/>
        <a:buChar char="–"/>
        <a:defRPr sz="2800" kern="1200">
          <a:solidFill>
            <a:schemeClr val="tx1"/>
          </a:solidFill>
          <a:latin typeface="+mn-lt"/>
          <a:ea typeface="ＭＳ Ｐゴシック" pitchFamily="-109" charset="-128"/>
          <a:cs typeface="+mn-cs"/>
        </a:defRPr>
      </a:lvl2pPr>
      <a:lvl3pPr marL="1143000" indent="-228600" algn="l" defTabSz="457200" rtl="0" eaLnBrk="0" fontAlgn="base" hangingPunct="0">
        <a:spcBef>
          <a:spcPct val="20000"/>
        </a:spcBef>
        <a:spcAft>
          <a:spcPct val="0"/>
        </a:spcAft>
        <a:buFont typeface="Arial" pitchFamily="-84" charset="0"/>
        <a:buChar char="•"/>
        <a:defRPr sz="2400" kern="1200">
          <a:solidFill>
            <a:schemeClr val="tx1"/>
          </a:solidFill>
          <a:latin typeface="+mn-lt"/>
          <a:ea typeface="ヒラギノ角ゴ Pro W3" pitchFamily="-84" charset="-128"/>
          <a:cs typeface="ヒラギノ角ゴ Pro W3" pitchFamily="-84" charset="-128"/>
        </a:defRPr>
      </a:lvl3pPr>
      <a:lvl4pPr marL="1600200" indent="-228600" algn="l" defTabSz="457200" rtl="0" eaLnBrk="0" fontAlgn="base" hangingPunct="0">
        <a:spcBef>
          <a:spcPct val="20000"/>
        </a:spcBef>
        <a:spcAft>
          <a:spcPct val="0"/>
        </a:spcAft>
        <a:buFont typeface="Arial" pitchFamily="-84" charset="0"/>
        <a:buChar char="–"/>
        <a:defRPr sz="2000" kern="1200">
          <a:solidFill>
            <a:schemeClr val="tx1"/>
          </a:solidFill>
          <a:latin typeface="+mn-lt"/>
          <a:ea typeface="ヒラギノ角ゴ Pro W3" pitchFamily="-84" charset="-128"/>
          <a:cs typeface="+mn-cs"/>
        </a:defRPr>
      </a:lvl4pPr>
      <a:lvl5pPr marL="2057400" indent="-228600" algn="l" defTabSz="457200" rtl="0" eaLnBrk="0" fontAlgn="base" hangingPunct="0">
        <a:spcBef>
          <a:spcPct val="20000"/>
        </a:spcBef>
        <a:spcAft>
          <a:spcPct val="0"/>
        </a:spcAft>
        <a:buFont typeface="Arial" pitchFamily="-84" charset="0"/>
        <a:buChar char="»"/>
        <a:defRPr sz="2000" kern="1200">
          <a:solidFill>
            <a:schemeClr val="tx1"/>
          </a:solidFill>
          <a:latin typeface="+mn-lt"/>
          <a:ea typeface="ヒラギノ角ゴ Pro W3"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600"/>
            <a:ext cx="8229600" cy="9525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333500"/>
            <a:ext cx="8229600" cy="37719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7488"/>
            <a:ext cx="21336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40727BF1-1143-A74F-8AF6-CE60A990A96E}" type="datetime1">
              <a:rPr lang="en-US"/>
              <a:pPr>
                <a:defRPr/>
              </a:pPr>
              <a:t>9/14/2023</a:t>
            </a:fld>
            <a:endParaRPr lang="en-US"/>
          </a:p>
        </p:txBody>
      </p:sp>
      <p:sp>
        <p:nvSpPr>
          <p:cNvPr id="5" name="Footer Placeholder 4"/>
          <p:cNvSpPr>
            <a:spLocks noGrp="1"/>
          </p:cNvSpPr>
          <p:nvPr>
            <p:ph type="ftr" sz="quarter" idx="3"/>
          </p:nvPr>
        </p:nvSpPr>
        <p:spPr>
          <a:xfrm>
            <a:off x="3124200" y="5297488"/>
            <a:ext cx="2895600" cy="303212"/>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5297488"/>
            <a:ext cx="2133600"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3B74FF4F-26AB-6E46-8090-DE5CEB3C84C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62" r:id="rId1"/>
    <p:sldLayoutId id="2147483757" r:id="rId2"/>
    <p:sldLayoutId id="2147483763" r:id="rId3"/>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9" charset="-128"/>
          <a:cs typeface="ＭＳ Ｐゴシック" pitchFamily="-109" charset="-128"/>
        </a:defRPr>
      </a:lvl1pPr>
      <a:lvl2pPr algn="ctr" defTabSz="457200"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2pPr>
      <a:lvl3pPr algn="ctr" defTabSz="457200"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3pPr>
      <a:lvl4pPr algn="ctr" defTabSz="457200"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4pPr>
      <a:lvl5pPr algn="ctr" defTabSz="457200" rtl="0" eaLnBrk="0" fontAlgn="base" hangingPunct="0">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5pPr>
      <a:lvl6pPr marL="4572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6pPr>
      <a:lvl7pPr marL="9144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7pPr>
      <a:lvl8pPr marL="13716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8pPr>
      <a:lvl9pPr marL="1828800" algn="ctr" defTabSz="457200" rtl="0" fontAlgn="base">
        <a:spcBef>
          <a:spcPct val="0"/>
        </a:spcBef>
        <a:spcAft>
          <a:spcPct val="0"/>
        </a:spcAft>
        <a:defRPr sz="4400">
          <a:solidFill>
            <a:schemeClr val="tx1"/>
          </a:solidFill>
          <a:latin typeface="Calibri" pitchFamily="-109" charset="0"/>
          <a:ea typeface="ＭＳ Ｐゴシック" pitchFamily="-109" charset="-128"/>
          <a:cs typeface="ＭＳ Ｐゴシック" pitchFamily="-109" charset="-128"/>
        </a:defRPr>
      </a:lvl9pPr>
    </p:titleStyle>
    <p:bodyStyle>
      <a:lvl1pPr marL="342900" indent="-342900" algn="l" defTabSz="457200" rtl="0" eaLnBrk="0" fontAlgn="base" hangingPunct="0">
        <a:spcBef>
          <a:spcPct val="20000"/>
        </a:spcBef>
        <a:spcAft>
          <a:spcPct val="0"/>
        </a:spcAft>
        <a:buFont typeface="Arial" pitchFamily="-84" charset="0"/>
        <a:buChar char="•"/>
        <a:defRPr sz="3200" kern="1200">
          <a:solidFill>
            <a:schemeClr val="tx1"/>
          </a:solidFill>
          <a:latin typeface="+mn-lt"/>
          <a:ea typeface="ＭＳ Ｐゴシック" pitchFamily="-109" charset="-128"/>
          <a:cs typeface="ＭＳ Ｐゴシック" pitchFamily="-109" charset="-128"/>
        </a:defRPr>
      </a:lvl1pPr>
      <a:lvl2pPr marL="742950" indent="-285750" algn="l" defTabSz="457200" rtl="0" eaLnBrk="0" fontAlgn="base" hangingPunct="0">
        <a:spcBef>
          <a:spcPct val="20000"/>
        </a:spcBef>
        <a:spcAft>
          <a:spcPct val="0"/>
        </a:spcAft>
        <a:buFont typeface="Arial" pitchFamily="-84" charset="0"/>
        <a:buChar char="–"/>
        <a:defRPr sz="2800" kern="1200">
          <a:solidFill>
            <a:schemeClr val="tx1"/>
          </a:solidFill>
          <a:latin typeface="+mn-lt"/>
          <a:ea typeface="ＭＳ Ｐゴシック" pitchFamily="-109" charset="-128"/>
          <a:cs typeface="+mn-cs"/>
        </a:defRPr>
      </a:lvl2pPr>
      <a:lvl3pPr marL="1143000" indent="-228600" algn="l" defTabSz="457200" rtl="0" eaLnBrk="0" fontAlgn="base" hangingPunct="0">
        <a:spcBef>
          <a:spcPct val="20000"/>
        </a:spcBef>
        <a:spcAft>
          <a:spcPct val="0"/>
        </a:spcAft>
        <a:buFont typeface="Arial" pitchFamily="-84" charset="0"/>
        <a:buChar char="•"/>
        <a:defRPr sz="2400" kern="1200">
          <a:solidFill>
            <a:schemeClr val="tx1"/>
          </a:solidFill>
          <a:latin typeface="+mn-lt"/>
          <a:ea typeface="ヒラギノ角ゴ Pro W3" pitchFamily="-84" charset="-128"/>
          <a:cs typeface="+mn-cs"/>
        </a:defRPr>
      </a:lvl3pPr>
      <a:lvl4pPr marL="1600200" indent="-228600" algn="l" defTabSz="457200" rtl="0" eaLnBrk="0" fontAlgn="base" hangingPunct="0">
        <a:spcBef>
          <a:spcPct val="20000"/>
        </a:spcBef>
        <a:spcAft>
          <a:spcPct val="0"/>
        </a:spcAft>
        <a:buFont typeface="Arial" pitchFamily="-84" charset="0"/>
        <a:buChar char="–"/>
        <a:defRPr sz="2000" kern="1200">
          <a:solidFill>
            <a:schemeClr val="tx1"/>
          </a:solidFill>
          <a:latin typeface="+mn-lt"/>
          <a:ea typeface="ヒラギノ角ゴ Pro W3" pitchFamily="-84" charset="-128"/>
          <a:cs typeface="+mn-cs"/>
        </a:defRPr>
      </a:lvl4pPr>
      <a:lvl5pPr marL="2057400" indent="-228600" algn="l" defTabSz="457200" rtl="0" eaLnBrk="0" fontAlgn="base" hangingPunct="0">
        <a:spcBef>
          <a:spcPct val="20000"/>
        </a:spcBef>
        <a:spcAft>
          <a:spcPct val="0"/>
        </a:spcAft>
        <a:buFont typeface="Arial" pitchFamily="-84" charset="0"/>
        <a:buChar char="»"/>
        <a:defRPr sz="2000" kern="1200">
          <a:solidFill>
            <a:schemeClr val="tx1"/>
          </a:solidFill>
          <a:latin typeface="+mn-lt"/>
          <a:ea typeface="ヒラギノ角ゴ Pro W3"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2"/>
            <a:ext cx="7886700" cy="110463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60"/>
            <a:ext cx="2057400" cy="304271"/>
          </a:xfrm>
          <a:prstGeom prst="rect">
            <a:avLst/>
          </a:prstGeom>
        </p:spPr>
        <p:txBody>
          <a:bodyPr vert="horz" lIns="91440" tIns="45720" rIns="91440" bIns="45720" rtlCol="0" anchor="ctr"/>
          <a:lstStyle>
            <a:lvl1pPr algn="l">
              <a:defRPr sz="1000">
                <a:solidFill>
                  <a:schemeClr val="tx1">
                    <a:tint val="75000"/>
                  </a:schemeClr>
                </a:solidFill>
              </a:defRPr>
            </a:lvl1pPr>
          </a:lstStyle>
          <a:p>
            <a:fld id="{4CC91513-ACC5-EE4C-98B0-809060D762EE}" type="datetime1">
              <a:rPr lang="en-US" smtClean="0"/>
              <a:t>9/14/2023</a:t>
            </a:fld>
            <a:endParaRPr lang="en-US" dirty="0"/>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40" tIns="45720" rIns="91440" bIns="45720" rtlCol="0" anchor="ctr"/>
          <a:lstStyle>
            <a:lvl1pPr algn="ctr">
              <a:defRPr sz="1000">
                <a:solidFill>
                  <a:schemeClr val="tx1">
                    <a:tint val="75000"/>
                  </a:schemeClr>
                </a:solidFill>
              </a:defRPr>
            </a:lvl1pPr>
          </a:lstStyle>
          <a:p>
            <a:r>
              <a:rPr lang="en-US" dirty="0"/>
              <a:t>Risk Prediction with ARP based Models, April 2016</a:t>
            </a:r>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40" tIns="45720" rIns="91440" bIns="45720" rtlCol="0" anchor="ctr"/>
          <a:lstStyle>
            <a:lvl1pPr algn="r">
              <a:defRPr sz="1000">
                <a:solidFill>
                  <a:schemeClr val="tx1">
                    <a:tint val="75000"/>
                  </a:schemeClr>
                </a:solidFill>
              </a:defRPr>
            </a:lvl1pPr>
          </a:lstStyle>
          <a:p>
            <a:fld id="{D3F1B240-3F4D-4CCB-BF22-0C00AAF4EE4D}" type="slidenum">
              <a:rPr lang="en-US" smtClean="0"/>
              <a:t>‹#›</a:t>
            </a:fld>
            <a:endParaRPr lang="en-US" dirty="0"/>
          </a:p>
        </p:txBody>
      </p:sp>
    </p:spTree>
    <p:extLst>
      <p:ext uri="{BB962C8B-B14F-4D97-AF65-F5344CB8AC3E}">
        <p14:creationId xmlns:p14="http://schemas.microsoft.com/office/powerpoint/2010/main" val="3936168507"/>
      </p:ext>
    </p:extLst>
  </p:cSld>
  <p:clrMap bg1="lt1" tx1="dk1" bg2="lt2" tx2="dk2" accent1="accent1" accent2="accent2" accent3="accent3" accent4="accent4" accent5="accent5" accent6="accent6" hlink="hlink" folHlink="folHlink"/>
  <p:sldLayoutIdLst>
    <p:sldLayoutId id="2147483663" r:id="rId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5.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5.xml"/><Relationship Id="rId1" Type="http://schemas.openxmlformats.org/officeDocument/2006/relationships/slideLayout" Target="../slideLayouts/slideLayout13.xml"/><Relationship Id="rId5" Type="http://schemas.openxmlformats.org/officeDocument/2006/relationships/image" Target="../media/image30.emf"/><Relationship Id="rId4" Type="http://schemas.openxmlformats.org/officeDocument/2006/relationships/image" Target="../media/image29.emf"/></Relationships>
</file>

<file path=ppt/slides/_rels/slide13.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2.emf"/><Relationship Id="rId7" Type="http://schemas.openxmlformats.org/officeDocument/2006/relationships/image" Target="../media/image34.emf"/><Relationship Id="rId2" Type="http://schemas.openxmlformats.org/officeDocument/2006/relationships/oleObject" Target="../embeddings/oleObject1.bin"/><Relationship Id="rId1" Type="http://schemas.openxmlformats.org/officeDocument/2006/relationships/slideLayout" Target="../slideLayouts/slideLayout13.xml"/><Relationship Id="rId6" Type="http://schemas.openxmlformats.org/officeDocument/2006/relationships/oleObject" Target="../embeddings/oleObject3.bin"/><Relationship Id="rId5" Type="http://schemas.openxmlformats.org/officeDocument/2006/relationships/image" Target="../media/image33.emf"/><Relationship Id="rId4" Type="http://schemas.openxmlformats.org/officeDocument/2006/relationships/oleObject" Target="../embeddings/oleObject2.bin"/></Relationships>
</file>

<file path=ppt/slides/_rels/slide15.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oleObject" Target="../embeddings/oleObject4.bin"/><Relationship Id="rId1" Type="http://schemas.openxmlformats.org/officeDocument/2006/relationships/slideLayout" Target="../slideLayouts/slideLayout13.xml"/><Relationship Id="rId4" Type="http://schemas.openxmlformats.org/officeDocument/2006/relationships/image" Target="../media/image35.emf"/></Relationships>
</file>

<file path=ppt/slides/_rels/slide16.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oleObject" Target="../embeddings/oleObject5.bin"/><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oleObject" Target="../embeddings/oleObject6.bin"/><Relationship Id="rId1" Type="http://schemas.openxmlformats.org/officeDocument/2006/relationships/slideLayout" Target="../slideLayouts/slideLayout13.xml"/><Relationship Id="rId4" Type="http://schemas.openxmlformats.org/officeDocument/2006/relationships/image" Target="../media/image38.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1.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0.bin"/><Relationship Id="rId13" Type="http://schemas.openxmlformats.org/officeDocument/2006/relationships/image" Target="../media/image52.emf"/><Relationship Id="rId3" Type="http://schemas.openxmlformats.org/officeDocument/2006/relationships/image" Target="../media/image47.emf"/><Relationship Id="rId7" Type="http://schemas.openxmlformats.org/officeDocument/2006/relationships/image" Target="../media/image49.emf"/><Relationship Id="rId12" Type="http://schemas.openxmlformats.org/officeDocument/2006/relationships/oleObject" Target="../embeddings/oleObject12.bin"/><Relationship Id="rId2" Type="http://schemas.openxmlformats.org/officeDocument/2006/relationships/oleObject" Target="../embeddings/oleObject7.bin"/><Relationship Id="rId1" Type="http://schemas.openxmlformats.org/officeDocument/2006/relationships/slideLayout" Target="../slideLayouts/slideLayout13.xml"/><Relationship Id="rId6" Type="http://schemas.openxmlformats.org/officeDocument/2006/relationships/oleObject" Target="../embeddings/oleObject9.bin"/><Relationship Id="rId11" Type="http://schemas.openxmlformats.org/officeDocument/2006/relationships/image" Target="../media/image51.emf"/><Relationship Id="rId5" Type="http://schemas.openxmlformats.org/officeDocument/2006/relationships/image" Target="../media/image48.emf"/><Relationship Id="rId15" Type="http://schemas.openxmlformats.org/officeDocument/2006/relationships/image" Target="../media/image53.emf"/><Relationship Id="rId10" Type="http://schemas.openxmlformats.org/officeDocument/2006/relationships/oleObject" Target="../embeddings/oleObject11.bin"/><Relationship Id="rId4" Type="http://schemas.openxmlformats.org/officeDocument/2006/relationships/oleObject" Target="../embeddings/oleObject8.bin"/><Relationship Id="rId9" Type="http://schemas.openxmlformats.org/officeDocument/2006/relationships/image" Target="../media/image50.emf"/><Relationship Id="rId14" Type="http://schemas.openxmlformats.org/officeDocument/2006/relationships/oleObject" Target="../embeddings/oleObject13.bin"/></Relationships>
</file>

<file path=ppt/slides/_rels/slide23.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oleObject" Target="../embeddings/oleObject14.bin"/><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emf"/><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emf"/><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oleObject" Target="../embeddings/oleObject15.bin"/><Relationship Id="rId1" Type="http://schemas.openxmlformats.org/officeDocument/2006/relationships/slideLayout" Target="../slideLayouts/slideLayout17.xml"/><Relationship Id="rId5" Type="http://schemas.openxmlformats.org/officeDocument/2006/relationships/image" Target="../media/image72.wmf"/><Relationship Id="rId4" Type="http://schemas.openxmlformats.org/officeDocument/2006/relationships/oleObject" Target="../embeddings/oleObject16.bin"/></Relationships>
</file>

<file path=ppt/slides/_rels/slide35.xml.rels><?xml version="1.0" encoding="UTF-8" standalone="yes"?>
<Relationships xmlns="http://schemas.openxmlformats.org/package/2006/relationships"><Relationship Id="rId3" Type="http://schemas.openxmlformats.org/officeDocument/2006/relationships/image" Target="../media/image73.wmf"/><Relationship Id="rId7" Type="http://schemas.openxmlformats.org/officeDocument/2006/relationships/image" Target="../media/image75.png"/><Relationship Id="rId2" Type="http://schemas.openxmlformats.org/officeDocument/2006/relationships/oleObject" Target="../embeddings/oleObject17.bin"/><Relationship Id="rId1" Type="http://schemas.openxmlformats.org/officeDocument/2006/relationships/slideLayout" Target="../slideLayouts/slideLayout17.xml"/><Relationship Id="rId6" Type="http://schemas.openxmlformats.org/officeDocument/2006/relationships/oleObject" Target="../embeddings/oleObject19.bin"/><Relationship Id="rId5" Type="http://schemas.openxmlformats.org/officeDocument/2006/relationships/image" Target="../media/image74.png"/><Relationship Id="rId4" Type="http://schemas.openxmlformats.org/officeDocument/2006/relationships/oleObject" Target="../embeddings/oleObject18.bin"/></Relationships>
</file>

<file path=ppt/slides/_rels/slide3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7.xml"/><Relationship Id="rId5" Type="http://schemas.openxmlformats.org/officeDocument/2006/relationships/image" Target="../media/image79.png"/><Relationship Id="rId4" Type="http://schemas.openxmlformats.org/officeDocument/2006/relationships/image" Target="../media/image78.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80.emf"/><Relationship Id="rId1" Type="http://schemas.openxmlformats.org/officeDocument/2006/relationships/slideLayout" Target="../slideLayouts/slideLayout19.xml"/><Relationship Id="rId5" Type="http://schemas.openxmlformats.org/officeDocument/2006/relationships/image" Target="../media/image83.emf"/><Relationship Id="rId4" Type="http://schemas.openxmlformats.org/officeDocument/2006/relationships/image" Target="../media/image82.emf"/></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1.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12.xml"/><Relationship Id="rId1" Type="http://schemas.openxmlformats.org/officeDocument/2006/relationships/slideLayout" Target="../slideLayouts/slideLayout20.xml"/><Relationship Id="rId5" Type="http://schemas.openxmlformats.org/officeDocument/2006/relationships/image" Target="../media/image770.png"/><Relationship Id="rId4" Type="http://schemas.openxmlformats.org/officeDocument/2006/relationships/image" Target="../media/image85.emf"/></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790.png"/><Relationship Id="rId4" Type="http://schemas.openxmlformats.org/officeDocument/2006/relationships/image" Target="../media/image86.emf"/></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21.bin"/><Relationship Id="rId7" Type="http://schemas.openxmlformats.org/officeDocument/2006/relationships/image" Target="../media/image91.emf"/><Relationship Id="rId2" Type="http://schemas.openxmlformats.org/officeDocument/2006/relationships/notesSlide" Target="../notesSlides/notesSlide15.xml"/><Relationship Id="rId1" Type="http://schemas.openxmlformats.org/officeDocument/2006/relationships/slideLayout" Target="../slideLayouts/slideLayout18.xml"/><Relationship Id="rId6" Type="http://schemas.openxmlformats.org/officeDocument/2006/relationships/image" Target="../media/image90.emf"/><Relationship Id="rId5" Type="http://schemas.openxmlformats.org/officeDocument/2006/relationships/image" Target="../media/image89.emf"/><Relationship Id="rId4" Type="http://schemas.openxmlformats.org/officeDocument/2006/relationships/image" Target="../media/image88.emf"/></Relationships>
</file>

<file path=ppt/slides/_rels/slide45.xml.rels><?xml version="1.0" encoding="UTF-8" standalone="yes"?>
<Relationships xmlns="http://schemas.openxmlformats.org/package/2006/relationships"><Relationship Id="rId8" Type="http://schemas.openxmlformats.org/officeDocument/2006/relationships/oleObject" Target="../embeddings/oleObject24.bin"/><Relationship Id="rId3" Type="http://schemas.openxmlformats.org/officeDocument/2006/relationships/image" Target="../media/image93.png"/><Relationship Id="rId7" Type="http://schemas.openxmlformats.org/officeDocument/2006/relationships/image" Target="../media/image95.emf"/><Relationship Id="rId2" Type="http://schemas.openxmlformats.org/officeDocument/2006/relationships/image" Target="../media/image92.png"/><Relationship Id="rId1" Type="http://schemas.openxmlformats.org/officeDocument/2006/relationships/slideLayout" Target="../slideLayouts/slideLayout18.xml"/><Relationship Id="rId6" Type="http://schemas.openxmlformats.org/officeDocument/2006/relationships/oleObject" Target="../embeddings/oleObject23.bin"/><Relationship Id="rId11" Type="http://schemas.openxmlformats.org/officeDocument/2006/relationships/image" Target="../media/image97.emf"/><Relationship Id="rId5" Type="http://schemas.openxmlformats.org/officeDocument/2006/relationships/image" Target="../media/image94.emf"/><Relationship Id="rId10" Type="http://schemas.openxmlformats.org/officeDocument/2006/relationships/oleObject" Target="../embeddings/oleObject25.bin"/><Relationship Id="rId4" Type="http://schemas.openxmlformats.org/officeDocument/2006/relationships/oleObject" Target="../embeddings/oleObject22.bin"/><Relationship Id="rId9" Type="http://schemas.openxmlformats.org/officeDocument/2006/relationships/image" Target="../media/image96.emf"/></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7.xml.rels><?xml version="1.0" encoding="UTF-8" standalone="yes"?>
<Relationships xmlns="http://schemas.openxmlformats.org/package/2006/relationships"><Relationship Id="rId8" Type="http://schemas.openxmlformats.org/officeDocument/2006/relationships/oleObject" Target="../embeddings/oleObject29.bin"/><Relationship Id="rId13" Type="http://schemas.openxmlformats.org/officeDocument/2006/relationships/image" Target="../media/image103.emf"/><Relationship Id="rId3" Type="http://schemas.openxmlformats.org/officeDocument/2006/relationships/image" Target="../media/image98.emf"/><Relationship Id="rId7" Type="http://schemas.openxmlformats.org/officeDocument/2006/relationships/image" Target="../media/image100.emf"/><Relationship Id="rId12" Type="http://schemas.openxmlformats.org/officeDocument/2006/relationships/oleObject" Target="../embeddings/oleObject31.bin"/><Relationship Id="rId2" Type="http://schemas.openxmlformats.org/officeDocument/2006/relationships/oleObject" Target="../embeddings/oleObject26.bin"/><Relationship Id="rId1" Type="http://schemas.openxmlformats.org/officeDocument/2006/relationships/slideLayout" Target="../slideLayouts/slideLayout20.xml"/><Relationship Id="rId6" Type="http://schemas.openxmlformats.org/officeDocument/2006/relationships/oleObject" Target="../embeddings/oleObject28.bin"/><Relationship Id="rId11" Type="http://schemas.openxmlformats.org/officeDocument/2006/relationships/image" Target="../media/image102.emf"/><Relationship Id="rId5" Type="http://schemas.openxmlformats.org/officeDocument/2006/relationships/image" Target="../media/image99.emf"/><Relationship Id="rId10" Type="http://schemas.openxmlformats.org/officeDocument/2006/relationships/oleObject" Target="../embeddings/oleObject30.bin"/><Relationship Id="rId4" Type="http://schemas.openxmlformats.org/officeDocument/2006/relationships/oleObject" Target="../embeddings/oleObject27.bin"/><Relationship Id="rId9" Type="http://schemas.openxmlformats.org/officeDocument/2006/relationships/image" Target="../media/image101.emf"/></Relationships>
</file>

<file path=ppt/slides/_rels/slide48.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oleObject" Target="../embeddings/oleObject32.bin"/><Relationship Id="rId1" Type="http://schemas.openxmlformats.org/officeDocument/2006/relationships/slideLayout" Target="../slideLayouts/slideLayout20.xml"/><Relationship Id="rId5" Type="http://schemas.openxmlformats.org/officeDocument/2006/relationships/image" Target="../media/image105.emf"/><Relationship Id="rId4" Type="http://schemas.openxmlformats.org/officeDocument/2006/relationships/oleObject" Target="../embeddings/oleObject33.bin"/></Relationships>
</file>

<file path=ppt/slides/_rels/slide49.xml.rels><?xml version="1.0" encoding="UTF-8" standalone="yes"?>
<Relationships xmlns="http://schemas.openxmlformats.org/package/2006/relationships"><Relationship Id="rId8" Type="http://schemas.openxmlformats.org/officeDocument/2006/relationships/oleObject" Target="../embeddings/oleObject37.bin"/><Relationship Id="rId13" Type="http://schemas.openxmlformats.org/officeDocument/2006/relationships/image" Target="../media/image111.emf"/><Relationship Id="rId3" Type="http://schemas.openxmlformats.org/officeDocument/2006/relationships/image" Target="../media/image106.emf"/><Relationship Id="rId7" Type="http://schemas.openxmlformats.org/officeDocument/2006/relationships/image" Target="../media/image108.emf"/><Relationship Id="rId12" Type="http://schemas.openxmlformats.org/officeDocument/2006/relationships/oleObject" Target="../embeddings/oleObject39.bin"/><Relationship Id="rId17" Type="http://schemas.openxmlformats.org/officeDocument/2006/relationships/image" Target="../media/image113.emf"/><Relationship Id="rId2" Type="http://schemas.openxmlformats.org/officeDocument/2006/relationships/oleObject" Target="../embeddings/oleObject34.bin"/><Relationship Id="rId16" Type="http://schemas.openxmlformats.org/officeDocument/2006/relationships/oleObject" Target="../embeddings/oleObject41.bin"/><Relationship Id="rId1" Type="http://schemas.openxmlformats.org/officeDocument/2006/relationships/slideLayout" Target="../slideLayouts/slideLayout20.xml"/><Relationship Id="rId6" Type="http://schemas.openxmlformats.org/officeDocument/2006/relationships/oleObject" Target="../embeddings/oleObject36.bin"/><Relationship Id="rId11" Type="http://schemas.openxmlformats.org/officeDocument/2006/relationships/image" Target="../media/image110.emf"/><Relationship Id="rId5" Type="http://schemas.openxmlformats.org/officeDocument/2006/relationships/image" Target="../media/image107.emf"/><Relationship Id="rId15" Type="http://schemas.openxmlformats.org/officeDocument/2006/relationships/image" Target="../media/image112.emf"/><Relationship Id="rId10" Type="http://schemas.openxmlformats.org/officeDocument/2006/relationships/oleObject" Target="../embeddings/oleObject38.bin"/><Relationship Id="rId4" Type="http://schemas.openxmlformats.org/officeDocument/2006/relationships/oleObject" Target="../embeddings/oleObject35.bin"/><Relationship Id="rId9" Type="http://schemas.openxmlformats.org/officeDocument/2006/relationships/image" Target="../media/image109.emf"/><Relationship Id="rId14" Type="http://schemas.openxmlformats.org/officeDocument/2006/relationships/oleObject" Target="../embeddings/oleObject40.bin"/></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21.xml"/><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8" Type="http://schemas.openxmlformats.org/officeDocument/2006/relationships/oleObject" Target="../embeddings/oleObject45.bin"/><Relationship Id="rId13" Type="http://schemas.openxmlformats.org/officeDocument/2006/relationships/image" Target="../media/image119.emf"/><Relationship Id="rId3" Type="http://schemas.openxmlformats.org/officeDocument/2006/relationships/image" Target="../media/image114.emf"/><Relationship Id="rId7" Type="http://schemas.openxmlformats.org/officeDocument/2006/relationships/image" Target="../media/image116.emf"/><Relationship Id="rId12" Type="http://schemas.openxmlformats.org/officeDocument/2006/relationships/oleObject" Target="../embeddings/oleObject47.bin"/><Relationship Id="rId17" Type="http://schemas.openxmlformats.org/officeDocument/2006/relationships/image" Target="../media/image121.emf"/><Relationship Id="rId2" Type="http://schemas.openxmlformats.org/officeDocument/2006/relationships/oleObject" Target="../embeddings/oleObject42.bin"/><Relationship Id="rId16" Type="http://schemas.openxmlformats.org/officeDocument/2006/relationships/oleObject" Target="../embeddings/oleObject49.bin"/><Relationship Id="rId1" Type="http://schemas.openxmlformats.org/officeDocument/2006/relationships/slideLayout" Target="../slideLayouts/slideLayout20.xml"/><Relationship Id="rId6" Type="http://schemas.openxmlformats.org/officeDocument/2006/relationships/oleObject" Target="../embeddings/oleObject44.bin"/><Relationship Id="rId11" Type="http://schemas.openxmlformats.org/officeDocument/2006/relationships/image" Target="../media/image118.emf"/><Relationship Id="rId5" Type="http://schemas.openxmlformats.org/officeDocument/2006/relationships/image" Target="../media/image115.emf"/><Relationship Id="rId15" Type="http://schemas.openxmlformats.org/officeDocument/2006/relationships/image" Target="../media/image120.emf"/><Relationship Id="rId10" Type="http://schemas.openxmlformats.org/officeDocument/2006/relationships/oleObject" Target="../embeddings/oleObject46.bin"/><Relationship Id="rId4" Type="http://schemas.openxmlformats.org/officeDocument/2006/relationships/oleObject" Target="../embeddings/oleObject43.bin"/><Relationship Id="rId9" Type="http://schemas.openxmlformats.org/officeDocument/2006/relationships/image" Target="../media/image117.emf"/><Relationship Id="rId14" Type="http://schemas.openxmlformats.org/officeDocument/2006/relationships/oleObject" Target="../embeddings/oleObject48.bin"/></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53.bin"/><Relationship Id="rId3" Type="http://schemas.openxmlformats.org/officeDocument/2006/relationships/image" Target="../media/image122.emf"/><Relationship Id="rId7" Type="http://schemas.openxmlformats.org/officeDocument/2006/relationships/image" Target="../media/image124.emf"/><Relationship Id="rId2" Type="http://schemas.openxmlformats.org/officeDocument/2006/relationships/oleObject" Target="../embeddings/oleObject50.bin"/><Relationship Id="rId1" Type="http://schemas.openxmlformats.org/officeDocument/2006/relationships/slideLayout" Target="../slideLayouts/slideLayout20.xml"/><Relationship Id="rId6" Type="http://schemas.openxmlformats.org/officeDocument/2006/relationships/oleObject" Target="../embeddings/oleObject52.bin"/><Relationship Id="rId11" Type="http://schemas.openxmlformats.org/officeDocument/2006/relationships/image" Target="../media/image126.emf"/><Relationship Id="rId5" Type="http://schemas.openxmlformats.org/officeDocument/2006/relationships/image" Target="../media/image123.emf"/><Relationship Id="rId10" Type="http://schemas.openxmlformats.org/officeDocument/2006/relationships/oleObject" Target="../embeddings/oleObject54.bin"/><Relationship Id="rId4" Type="http://schemas.openxmlformats.org/officeDocument/2006/relationships/oleObject" Target="../embeddings/oleObject51.bin"/><Relationship Id="rId9" Type="http://schemas.openxmlformats.org/officeDocument/2006/relationships/image" Target="../media/image125.emf"/></Relationships>
</file>

<file path=ppt/slides/_rels/slide52.xml.rels><?xml version="1.0" encoding="UTF-8" standalone="yes"?>
<Relationships xmlns="http://schemas.openxmlformats.org/package/2006/relationships"><Relationship Id="rId8" Type="http://schemas.openxmlformats.org/officeDocument/2006/relationships/image" Target="../media/image132.emf"/><Relationship Id="rId3" Type="http://schemas.openxmlformats.org/officeDocument/2006/relationships/image" Target="../media/image127.png"/><Relationship Id="rId7" Type="http://schemas.openxmlformats.org/officeDocument/2006/relationships/image" Target="../media/image131.emf"/><Relationship Id="rId2" Type="http://schemas.openxmlformats.org/officeDocument/2006/relationships/notesSlide" Target="../notesSlides/notesSlide16.xml"/><Relationship Id="rId1" Type="http://schemas.openxmlformats.org/officeDocument/2006/relationships/slideLayout" Target="../slideLayouts/slideLayout20.xml"/><Relationship Id="rId6" Type="http://schemas.openxmlformats.org/officeDocument/2006/relationships/image" Target="../media/image130.emf"/><Relationship Id="rId11" Type="http://schemas.openxmlformats.org/officeDocument/2006/relationships/image" Target="../media/image128.png"/><Relationship Id="rId5" Type="http://schemas.openxmlformats.org/officeDocument/2006/relationships/image" Target="../media/image129.emf"/><Relationship Id="rId10" Type="http://schemas.openxmlformats.org/officeDocument/2006/relationships/image" Target="../media/image1270.png"/><Relationship Id="rId4" Type="http://schemas.openxmlformats.org/officeDocument/2006/relationships/image" Target="../media/image128.emf"/><Relationship Id="rId9" Type="http://schemas.openxmlformats.org/officeDocument/2006/relationships/image" Target="../media/image133.e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134.emf"/><Relationship Id="rId2" Type="http://schemas.openxmlformats.org/officeDocument/2006/relationships/oleObject" Target="../embeddings/oleObject55.bin"/><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image" Target="../media/image136.emf"/><Relationship Id="rId2" Type="http://schemas.openxmlformats.org/officeDocument/2006/relationships/image" Target="../media/image135.emf"/><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7.xml.rels><?xml version="1.0" encoding="UTF-8" standalone="yes"?>
<Relationships xmlns="http://schemas.openxmlformats.org/package/2006/relationships"><Relationship Id="rId3" Type="http://schemas.openxmlformats.org/officeDocument/2006/relationships/image" Target="../media/image137.emf"/><Relationship Id="rId2" Type="http://schemas.openxmlformats.org/officeDocument/2006/relationships/oleObject" Target="../embeddings/oleObject56.bin"/><Relationship Id="rId1" Type="http://schemas.openxmlformats.org/officeDocument/2006/relationships/slideLayout" Target="../slideLayouts/slideLayout20.xml"/><Relationship Id="rId4" Type="http://schemas.openxmlformats.org/officeDocument/2006/relationships/image" Target="../media/image138.jpeg"/></Relationships>
</file>

<file path=ppt/slides/_rels/slide58.xml.rels><?xml version="1.0" encoding="UTF-8" standalone="yes"?>
<Relationships xmlns="http://schemas.openxmlformats.org/package/2006/relationships"><Relationship Id="rId3" Type="http://schemas.openxmlformats.org/officeDocument/2006/relationships/image" Target="../media/image139.wmf"/><Relationship Id="rId2" Type="http://schemas.openxmlformats.org/officeDocument/2006/relationships/oleObject" Target="../embeddings/oleObject57.bin"/><Relationship Id="rId1" Type="http://schemas.openxmlformats.org/officeDocument/2006/relationships/slideLayout" Target="../slideLayouts/slideLayout20.xml"/><Relationship Id="rId4" Type="http://schemas.openxmlformats.org/officeDocument/2006/relationships/image" Target="../media/image140.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8" Type="http://schemas.openxmlformats.org/officeDocument/2006/relationships/image" Target="../media/image144.emf"/><Relationship Id="rId13" Type="http://schemas.openxmlformats.org/officeDocument/2006/relationships/image" Target="../media/image147.wmf"/><Relationship Id="rId18" Type="http://schemas.openxmlformats.org/officeDocument/2006/relationships/image" Target="../media/image149.emf"/><Relationship Id="rId3" Type="http://schemas.openxmlformats.org/officeDocument/2006/relationships/image" Target="../media/image141.wmf"/><Relationship Id="rId21" Type="http://schemas.openxmlformats.org/officeDocument/2006/relationships/oleObject" Target="../embeddings/oleObject66.bin"/><Relationship Id="rId7" Type="http://schemas.openxmlformats.org/officeDocument/2006/relationships/oleObject" Target="../embeddings/oleObject59.bin"/><Relationship Id="rId12" Type="http://schemas.openxmlformats.org/officeDocument/2006/relationships/oleObject" Target="../embeddings/oleObject61.bin"/><Relationship Id="rId17" Type="http://schemas.openxmlformats.org/officeDocument/2006/relationships/oleObject" Target="../embeddings/oleObject64.bin"/><Relationship Id="rId2" Type="http://schemas.openxmlformats.org/officeDocument/2006/relationships/notesSlide" Target="../notesSlides/notesSlide17.xml"/><Relationship Id="rId16" Type="http://schemas.openxmlformats.org/officeDocument/2006/relationships/image" Target="../media/image148.emf"/><Relationship Id="rId20" Type="http://schemas.openxmlformats.org/officeDocument/2006/relationships/image" Target="../media/image150.wmf"/><Relationship Id="rId1" Type="http://schemas.openxmlformats.org/officeDocument/2006/relationships/slideLayout" Target="../slideLayouts/slideLayout18.xml"/><Relationship Id="rId6" Type="http://schemas.openxmlformats.org/officeDocument/2006/relationships/image" Target="../media/image143.wmf"/><Relationship Id="rId11" Type="http://schemas.openxmlformats.org/officeDocument/2006/relationships/image" Target="../media/image146.emf"/><Relationship Id="rId24" Type="http://schemas.openxmlformats.org/officeDocument/2006/relationships/image" Target="../media/image153.png"/><Relationship Id="rId5" Type="http://schemas.openxmlformats.org/officeDocument/2006/relationships/image" Target="../media/image142.emf"/><Relationship Id="rId15" Type="http://schemas.openxmlformats.org/officeDocument/2006/relationships/oleObject" Target="../embeddings/oleObject63.bin"/><Relationship Id="rId23" Type="http://schemas.openxmlformats.org/officeDocument/2006/relationships/image" Target="../media/image152.png"/><Relationship Id="rId10" Type="http://schemas.openxmlformats.org/officeDocument/2006/relationships/oleObject" Target="../embeddings/oleObject60.bin"/><Relationship Id="rId19" Type="http://schemas.openxmlformats.org/officeDocument/2006/relationships/oleObject" Target="../embeddings/oleObject65.bin"/><Relationship Id="rId4" Type="http://schemas.openxmlformats.org/officeDocument/2006/relationships/oleObject" Target="../embeddings/oleObject58.bin"/><Relationship Id="rId9" Type="http://schemas.openxmlformats.org/officeDocument/2006/relationships/image" Target="../media/image145.png"/><Relationship Id="rId14" Type="http://schemas.openxmlformats.org/officeDocument/2006/relationships/oleObject" Target="../embeddings/oleObject62.bin"/><Relationship Id="rId22" Type="http://schemas.openxmlformats.org/officeDocument/2006/relationships/image" Target="../media/image151.emf"/></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62.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image" Target="../media/image156.emf"/><Relationship Id="rId4" Type="http://schemas.openxmlformats.org/officeDocument/2006/relationships/image" Target="../media/image155.emf"/></Relationships>
</file>

<file path=ppt/slides/_rels/slide63.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5.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8" Type="http://schemas.openxmlformats.org/officeDocument/2006/relationships/image" Target="../media/image19.emf"/><Relationship Id="rId13" Type="http://schemas.openxmlformats.org/officeDocument/2006/relationships/image" Target="../media/image24.emf"/><Relationship Id="rId3" Type="http://schemas.openxmlformats.org/officeDocument/2006/relationships/image" Target="../media/image14.emf"/><Relationship Id="rId7" Type="http://schemas.openxmlformats.org/officeDocument/2006/relationships/image" Target="../media/image18.emf"/><Relationship Id="rId12"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7.emf"/><Relationship Id="rId11" Type="http://schemas.openxmlformats.org/officeDocument/2006/relationships/image" Target="../media/image22.emf"/><Relationship Id="rId5" Type="http://schemas.openxmlformats.org/officeDocument/2006/relationships/image" Target="../media/image16.emf"/><Relationship Id="rId10" Type="http://schemas.openxmlformats.org/officeDocument/2006/relationships/image" Target="../media/image21.emf"/><Relationship Id="rId4" Type="http://schemas.openxmlformats.org/officeDocument/2006/relationships/image" Target="../media/image15.emf"/><Relationship Id="rId9" Type="http://schemas.openxmlformats.org/officeDocument/2006/relationships/image" Target="../media/image20.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715000"/>
          </a:xfrm>
          <a:prstGeom prst="rect">
            <a:avLst/>
          </a:prstGeom>
        </p:spPr>
      </p:pic>
      <p:sp>
        <p:nvSpPr>
          <p:cNvPr id="5" name="Text Box 2"/>
          <p:cNvSpPr txBox="1">
            <a:spLocks noChangeArrowheads="1"/>
          </p:cNvSpPr>
          <p:nvPr/>
        </p:nvSpPr>
        <p:spPr bwMode="auto">
          <a:xfrm>
            <a:off x="0" y="241304"/>
            <a:ext cx="9144000" cy="3046988"/>
          </a:xfrm>
          <a:prstGeom prst="rect">
            <a:avLst/>
          </a:prstGeom>
          <a:solidFill>
            <a:schemeClr val="bg1">
              <a:alpha val="70000"/>
            </a:schemeClr>
          </a:solidFill>
          <a:ln>
            <a:noFill/>
          </a:ln>
        </p:spPr>
        <p:txBody>
          <a:bodyPr wrap="square">
            <a:spAutoFit/>
          </a:bodyPr>
          <a:lstStyle>
            <a:lvl1pPr>
              <a:defRPr sz="2000" b="1">
                <a:solidFill>
                  <a:schemeClr val="tx1"/>
                </a:solidFill>
                <a:latin typeface="Times New Roman" charset="0"/>
                <a:ea typeface="ＭＳ Ｐゴシック" charset="0"/>
                <a:cs typeface="ＭＳ Ｐゴシック" charset="0"/>
              </a:defRPr>
            </a:lvl1pPr>
            <a:lvl2pPr marL="742950" indent="-285750">
              <a:defRPr sz="2000" b="1">
                <a:solidFill>
                  <a:schemeClr val="tx1"/>
                </a:solidFill>
                <a:latin typeface="Times New Roman" charset="0"/>
                <a:ea typeface="ＭＳ Ｐゴシック" charset="0"/>
              </a:defRPr>
            </a:lvl2pPr>
            <a:lvl3pPr marL="1143000" indent="-228600">
              <a:defRPr sz="2000" b="1">
                <a:solidFill>
                  <a:schemeClr val="tx1"/>
                </a:solidFill>
                <a:latin typeface="Times New Roman" charset="0"/>
                <a:ea typeface="ＭＳ Ｐゴシック" charset="0"/>
              </a:defRPr>
            </a:lvl3pPr>
            <a:lvl4pPr marL="1600200" indent="-228600">
              <a:defRPr sz="2000" b="1">
                <a:solidFill>
                  <a:schemeClr val="tx1"/>
                </a:solidFill>
                <a:latin typeface="Times New Roman" charset="0"/>
                <a:ea typeface="ＭＳ Ｐゴシック" charset="0"/>
              </a:defRPr>
            </a:lvl4pPr>
            <a:lvl5pPr marL="2057400" indent="-228600">
              <a:defRPr sz="2000" b="1">
                <a:solidFill>
                  <a:schemeClr val="tx1"/>
                </a:solidFill>
                <a:latin typeface="Times New Roman" charset="0"/>
                <a:ea typeface="ＭＳ Ｐゴシック" charset="0"/>
              </a:defRPr>
            </a:lvl5pPr>
            <a:lvl6pPr marL="2514600" indent="-228600" algn="ctr" eaLnBrk="0" fontAlgn="base" hangingPunct="0">
              <a:spcBef>
                <a:spcPct val="50000"/>
              </a:spcBef>
              <a:spcAft>
                <a:spcPct val="0"/>
              </a:spcAft>
              <a:defRPr sz="2000" b="1">
                <a:solidFill>
                  <a:schemeClr val="tx1"/>
                </a:solidFill>
                <a:latin typeface="Times New Roman" charset="0"/>
                <a:ea typeface="ＭＳ Ｐゴシック" charset="0"/>
              </a:defRPr>
            </a:lvl6pPr>
            <a:lvl7pPr marL="2971800" indent="-228600" algn="ctr" eaLnBrk="0" fontAlgn="base" hangingPunct="0">
              <a:spcBef>
                <a:spcPct val="50000"/>
              </a:spcBef>
              <a:spcAft>
                <a:spcPct val="0"/>
              </a:spcAft>
              <a:defRPr sz="2000" b="1">
                <a:solidFill>
                  <a:schemeClr val="tx1"/>
                </a:solidFill>
                <a:latin typeface="Times New Roman" charset="0"/>
                <a:ea typeface="ＭＳ Ｐゴシック" charset="0"/>
              </a:defRPr>
            </a:lvl7pPr>
            <a:lvl8pPr marL="3429000" indent="-228600" algn="ctr" eaLnBrk="0" fontAlgn="base" hangingPunct="0">
              <a:spcBef>
                <a:spcPct val="50000"/>
              </a:spcBef>
              <a:spcAft>
                <a:spcPct val="0"/>
              </a:spcAft>
              <a:defRPr sz="2000" b="1">
                <a:solidFill>
                  <a:schemeClr val="tx1"/>
                </a:solidFill>
                <a:latin typeface="Times New Roman" charset="0"/>
                <a:ea typeface="ＭＳ Ｐゴシック" charset="0"/>
              </a:defRPr>
            </a:lvl8pPr>
            <a:lvl9pPr marL="3886200" indent="-228600" algn="ctr" eaLnBrk="0" fontAlgn="base" hangingPunct="0">
              <a:spcBef>
                <a:spcPct val="50000"/>
              </a:spcBef>
              <a:spcAft>
                <a:spcPct val="0"/>
              </a:spcAft>
              <a:defRPr sz="2000" b="1">
                <a:solidFill>
                  <a:schemeClr val="tx1"/>
                </a:solidFill>
                <a:latin typeface="Times New Roman" charset="0"/>
                <a:ea typeface="ＭＳ Ｐゴシック" charset="0"/>
              </a:defRPr>
            </a:lvl9pPr>
          </a:lstStyle>
          <a:p>
            <a:pPr algn="ctr" defTabSz="914400" fontAlgn="base">
              <a:spcBef>
                <a:spcPct val="0"/>
              </a:spcBef>
              <a:spcAft>
                <a:spcPct val="0"/>
              </a:spcAft>
              <a:defRPr/>
            </a:pPr>
            <a:r>
              <a:rPr lang="en-US" altLang="ko-KR" sz="3200" dirty="0">
                <a:solidFill>
                  <a:srgbClr val="000000"/>
                </a:solidFill>
                <a:latin typeface="Trajan Pro"/>
                <a:cs typeface="Trajan Pro"/>
              </a:rPr>
              <a:t>Frontiers of Network Science</a:t>
            </a:r>
          </a:p>
          <a:p>
            <a:pPr algn="ctr" defTabSz="914400" fontAlgn="base">
              <a:spcBef>
                <a:spcPct val="0"/>
              </a:spcBef>
              <a:spcAft>
                <a:spcPct val="0"/>
              </a:spcAft>
              <a:defRPr/>
            </a:pPr>
            <a:r>
              <a:rPr lang="en-US" altLang="ko-KR" sz="3200" dirty="0">
                <a:solidFill>
                  <a:srgbClr val="000000"/>
                </a:solidFill>
                <a:latin typeface="Trajan Pro"/>
                <a:cs typeface="Trajan Pro"/>
              </a:rPr>
              <a:t>Fall 2023</a:t>
            </a:r>
          </a:p>
          <a:p>
            <a:pPr algn="ctr" defTabSz="914400" fontAlgn="base">
              <a:spcBef>
                <a:spcPct val="0"/>
              </a:spcBef>
              <a:spcAft>
                <a:spcPct val="0"/>
              </a:spcAft>
              <a:defRPr/>
            </a:pPr>
            <a:endParaRPr lang="en-US" altLang="ko-KR" sz="3200" dirty="0">
              <a:solidFill>
                <a:srgbClr val="000000"/>
              </a:solidFill>
              <a:latin typeface="Trajan Pro"/>
              <a:cs typeface="Trajan Pro"/>
            </a:endParaRPr>
          </a:p>
          <a:p>
            <a:pPr algn="ctr" defTabSz="914400" fontAlgn="base">
              <a:spcBef>
                <a:spcPct val="0"/>
              </a:spcBef>
              <a:spcAft>
                <a:spcPct val="0"/>
              </a:spcAft>
              <a:defRPr/>
            </a:pPr>
            <a:r>
              <a:rPr lang="en-US" altLang="ko-KR" sz="3200" dirty="0">
                <a:solidFill>
                  <a:srgbClr val="000000"/>
                </a:solidFill>
                <a:latin typeface="Trajan Pro"/>
                <a:cs typeface="Trajan Pro"/>
              </a:rPr>
              <a:t>Class 6: Scale Free Networks and </a:t>
            </a:r>
            <a:r>
              <a:rPr lang="en-US" altLang="ko-KR" sz="3200" dirty="0" err="1">
                <a:solidFill>
                  <a:srgbClr val="000000"/>
                </a:solidFill>
                <a:latin typeface="Trajan Pro"/>
                <a:cs typeface="Trajan Pro"/>
              </a:rPr>
              <a:t>Barabasi</a:t>
            </a:r>
            <a:r>
              <a:rPr lang="en-US" altLang="ko-KR" sz="3200" dirty="0">
                <a:solidFill>
                  <a:srgbClr val="000000"/>
                </a:solidFill>
                <a:latin typeface="Trajan Pro"/>
                <a:cs typeface="Trajan Pro"/>
              </a:rPr>
              <a:t> Model</a:t>
            </a:r>
            <a:endParaRPr lang="en-US" altLang="ko-KR" sz="3200" dirty="0">
              <a:solidFill>
                <a:srgbClr val="000000"/>
              </a:solidFill>
              <a:latin typeface="Trajan Pro" charset="0"/>
            </a:endParaRPr>
          </a:p>
          <a:p>
            <a:pPr algn="ctr" defTabSz="914400">
              <a:spcBef>
                <a:spcPct val="0"/>
              </a:spcBef>
            </a:pPr>
            <a:r>
              <a:rPr lang="en-US" altLang="ko-KR" sz="3200" dirty="0">
                <a:solidFill>
                  <a:srgbClr val="000000"/>
                </a:solidFill>
                <a:latin typeface="Trajan Pro" charset="0"/>
              </a:rPr>
              <a:t>(Chapters 4-5 in Textbook)</a:t>
            </a:r>
          </a:p>
          <a:p>
            <a:pPr algn="ctr" defTabSz="914400" fontAlgn="base">
              <a:spcBef>
                <a:spcPct val="0"/>
              </a:spcBef>
              <a:spcAft>
                <a:spcPct val="0"/>
              </a:spcAft>
              <a:defRPr/>
            </a:pPr>
            <a:endParaRPr lang="en-US" altLang="ko-KR" sz="3200" dirty="0">
              <a:solidFill>
                <a:srgbClr val="000000"/>
              </a:solidFill>
              <a:latin typeface="Trajan Pro"/>
              <a:cs typeface="Trajan Pro"/>
            </a:endParaRPr>
          </a:p>
        </p:txBody>
      </p:sp>
      <p:sp>
        <p:nvSpPr>
          <p:cNvPr id="6" name="Rectangle 5"/>
          <p:cNvSpPr>
            <a:spLocks noChangeArrowheads="1"/>
          </p:cNvSpPr>
          <p:nvPr/>
        </p:nvSpPr>
        <p:spPr bwMode="auto">
          <a:xfrm>
            <a:off x="0" y="3486192"/>
            <a:ext cx="9145588" cy="965803"/>
          </a:xfrm>
          <a:prstGeom prst="rect">
            <a:avLst/>
          </a:prstGeom>
          <a:solidFill>
            <a:schemeClr val="bg1">
              <a:alpha val="70000"/>
            </a:schemeClr>
          </a:solidFill>
          <a:ln w="9525">
            <a:noFill/>
            <a:miter lim="800000"/>
            <a:headEnd/>
            <a:tailEnd/>
          </a:ln>
          <a:effectLst/>
        </p:spPr>
        <p:txBody>
          <a:bodyPr lIns="91407" tIns="45704" rIns="91407" bIns="45704">
            <a:prstTxWarp prst="textNoShape">
              <a:avLst/>
            </a:prstTxWarp>
          </a:bodyPr>
          <a:lstStyle/>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a:p>
            <a:pPr algn="r" defTabSz="914400" fontAlgn="base">
              <a:spcBef>
                <a:spcPct val="0"/>
              </a:spcBef>
              <a:spcAft>
                <a:spcPct val="0"/>
              </a:spcAft>
              <a:defRPr/>
            </a:pPr>
            <a:endParaRPr lang="en-US" sz="1600" b="1" dirty="0">
              <a:solidFill>
                <a:srgbClr val="000000"/>
              </a:solidFill>
              <a:latin typeface="Helvetica"/>
              <a:ea typeface="ＭＳ Ｐゴシック" charset="0"/>
              <a:cs typeface="Helvetica"/>
            </a:endParaRPr>
          </a:p>
        </p:txBody>
      </p:sp>
      <p:sp>
        <p:nvSpPr>
          <p:cNvPr id="2" name="TextBox 1"/>
          <p:cNvSpPr txBox="1"/>
          <p:nvPr/>
        </p:nvSpPr>
        <p:spPr>
          <a:xfrm>
            <a:off x="2691580" y="3334053"/>
            <a:ext cx="4098623" cy="646331"/>
          </a:xfrm>
          <a:prstGeom prst="rect">
            <a:avLst/>
          </a:prstGeom>
          <a:noFill/>
        </p:spPr>
        <p:txBody>
          <a:bodyPr wrap="none" rtlCol="0">
            <a:spAutoFit/>
          </a:bodyPr>
          <a:lstStyle/>
          <a:p>
            <a:r>
              <a:rPr lang="en-US" sz="3600" b="1" dirty="0"/>
              <a:t>Boleslaw Szymanski </a:t>
            </a:r>
            <a:endParaRPr lang="en-GB" sz="3600" b="1" dirty="0"/>
          </a:p>
        </p:txBody>
      </p:sp>
      <p:sp>
        <p:nvSpPr>
          <p:cNvPr id="7" name="TextBox 6"/>
          <p:cNvSpPr txBox="1"/>
          <p:nvPr/>
        </p:nvSpPr>
        <p:spPr>
          <a:xfrm>
            <a:off x="2915728" y="5408746"/>
            <a:ext cx="6228272" cy="307777"/>
          </a:xfrm>
          <a:prstGeom prst="rect">
            <a:avLst/>
          </a:prstGeom>
          <a:noFill/>
        </p:spPr>
        <p:txBody>
          <a:bodyPr wrap="square" rtlCol="0">
            <a:spAutoFit/>
          </a:bodyPr>
          <a:lstStyle/>
          <a:p>
            <a:pPr algn="r" defTabSz="914400" fontAlgn="base">
              <a:spcBef>
                <a:spcPct val="0"/>
              </a:spcBef>
              <a:spcAft>
                <a:spcPct val="0"/>
              </a:spcAft>
              <a:defRPr/>
            </a:pPr>
            <a:r>
              <a:rPr lang="en-US" sz="1400" dirty="0">
                <a:solidFill>
                  <a:srgbClr val="000000"/>
                </a:solidFill>
                <a:ea typeface="ＭＳ Ｐゴシック" charset="0"/>
                <a:cs typeface="Helvetica"/>
              </a:rPr>
              <a:t>based on slides by Albert-László Barabási &amp; </a:t>
            </a:r>
            <a:r>
              <a:rPr lang="en-US" sz="1400" dirty="0"/>
              <a:t>Roberta Sinatra</a:t>
            </a:r>
            <a:endParaRPr lang="en-US" dirty="0"/>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Trajan Pro"/>
                <a:ea typeface="Helvetica" pitchFamily="36" charset="0"/>
                <a:cs typeface="Trajan Pro"/>
              </a:rPr>
              <a:t>80/20 RULE					</a:t>
            </a:r>
            <a:endParaRPr lang="en-US" sz="1600" dirty="0">
              <a:solidFill>
                <a:srgbClr val="FFFFFF"/>
              </a:solidFill>
              <a:latin typeface="Trajan Pro"/>
              <a:cs typeface="Trajan Pro"/>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pic>
        <p:nvPicPr>
          <p:cNvPr id="7" name="Picture 6"/>
          <p:cNvPicPr>
            <a:picLocks noChangeAspect="1"/>
          </p:cNvPicPr>
          <p:nvPr/>
        </p:nvPicPr>
        <p:blipFill>
          <a:blip r:embed="rId3"/>
          <a:stretch>
            <a:fillRect/>
          </a:stretch>
        </p:blipFill>
        <p:spPr>
          <a:xfrm>
            <a:off x="594831" y="571501"/>
            <a:ext cx="2488003" cy="3901306"/>
          </a:xfrm>
          <a:prstGeom prst="rect">
            <a:avLst/>
          </a:prstGeom>
        </p:spPr>
      </p:pic>
      <p:sp>
        <p:nvSpPr>
          <p:cNvPr id="8" name="Rectangle 7"/>
          <p:cNvSpPr/>
          <p:nvPr/>
        </p:nvSpPr>
        <p:spPr>
          <a:xfrm>
            <a:off x="82185" y="4699337"/>
            <a:ext cx="8834490" cy="1015663"/>
          </a:xfrm>
          <a:prstGeom prst="rect">
            <a:avLst/>
          </a:prstGeom>
        </p:spPr>
        <p:txBody>
          <a:bodyPr wrap="square">
            <a:spAutoFit/>
          </a:bodyPr>
          <a:lstStyle/>
          <a:p>
            <a:r>
              <a:rPr lang="en-US" b="1" dirty="0" err="1"/>
              <a:t>Vilfredo</a:t>
            </a:r>
            <a:r>
              <a:rPr lang="en-US" b="1" dirty="0"/>
              <a:t> Federico </a:t>
            </a:r>
            <a:r>
              <a:rPr lang="en-US" b="1" dirty="0" err="1"/>
              <a:t>Damaso</a:t>
            </a:r>
            <a:r>
              <a:rPr lang="en-US" b="1" dirty="0"/>
              <a:t> Pareto (1848 – 1923)</a:t>
            </a:r>
            <a:r>
              <a:rPr lang="en-US" sz="1400" b="1" dirty="0"/>
              <a:t>, </a:t>
            </a:r>
            <a:r>
              <a:rPr lang="en-US" sz="1400" dirty="0"/>
              <a:t>Italian economist, political scientist and philosopher, who had important contributions to our understanding of income distribution and to the analysis of individuals choices. A number of fundamental principles are named after him, like Pareto efficiency, Pareto distribution (another name for a power-law distribution), the Pareto principle (or 80/20 law).</a:t>
            </a:r>
          </a:p>
        </p:txBody>
      </p:sp>
      <p:pic>
        <p:nvPicPr>
          <p:cNvPr id="9" name="Picture 8"/>
          <p:cNvPicPr>
            <a:picLocks noChangeAspect="1"/>
          </p:cNvPicPr>
          <p:nvPr/>
        </p:nvPicPr>
        <p:blipFill>
          <a:blip r:embed="rId4"/>
          <a:stretch>
            <a:fillRect/>
          </a:stretch>
        </p:blipFill>
        <p:spPr>
          <a:xfrm>
            <a:off x="4572000" y="1365159"/>
            <a:ext cx="3253617" cy="2379919"/>
          </a:xfrm>
          <a:prstGeom prst="rect">
            <a:avLst/>
          </a:prstGeom>
        </p:spPr>
      </p:pic>
    </p:spTree>
    <p:extLst>
      <p:ext uri="{BB962C8B-B14F-4D97-AF65-F5344CB8AC3E}">
        <p14:creationId xmlns:p14="http://schemas.microsoft.com/office/powerpoint/2010/main" val="358927170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3"/>
          <a:stretch>
            <a:fillRect/>
          </a:stretch>
        </p:blipFill>
        <p:spPr>
          <a:xfrm>
            <a:off x="1542037" y="430390"/>
            <a:ext cx="5781630" cy="5355989"/>
          </a:xfrm>
          <a:prstGeom prst="rect">
            <a:avLst/>
          </a:prstGeom>
        </p:spPr>
      </p:pic>
      <p:sp>
        <p:nvSpPr>
          <p:cNvPr id="22534"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dirty="0">
                <a:solidFill>
                  <a:schemeClr val="bg1"/>
                </a:solidFill>
                <a:latin typeface="Helvetica" pitchFamily="-111" charset="0"/>
                <a:ea typeface="Helvetica" pitchFamily="-111" charset="0"/>
                <a:cs typeface="Helvetica" pitchFamily="-111" charset="0"/>
              </a:rPr>
              <a:t>The difference between a power law and an exponential distribution</a:t>
            </a:r>
          </a:p>
        </p:txBody>
      </p:sp>
      <p:sp>
        <p:nvSpPr>
          <p:cNvPr id="4" name="TextBox 3"/>
          <p:cNvSpPr txBox="1">
            <a:spLocks noChangeArrowheads="1"/>
          </p:cNvSpPr>
          <p:nvPr/>
        </p:nvSpPr>
        <p:spPr bwMode="auto">
          <a:xfrm>
            <a:off x="622395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spTree>
    <p:extLst>
      <p:ext uri="{BB962C8B-B14F-4D97-AF65-F5344CB8AC3E}">
        <p14:creationId xmlns:p14="http://schemas.microsoft.com/office/powerpoint/2010/main" val="595887107"/>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2534"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dirty="0">
                <a:solidFill>
                  <a:schemeClr val="bg1"/>
                </a:solidFill>
                <a:latin typeface="Helvetica" pitchFamily="-111" charset="0"/>
                <a:ea typeface="Helvetica" pitchFamily="-111" charset="0"/>
                <a:cs typeface="Helvetica" pitchFamily="-111" charset="0"/>
              </a:rPr>
              <a:t>The difference between a power law and an exponential distribution</a:t>
            </a:r>
          </a:p>
        </p:txBody>
      </p:sp>
      <p:sp>
        <p:nvSpPr>
          <p:cNvPr id="5" name="Rectangle 4"/>
          <p:cNvSpPr/>
          <p:nvPr/>
        </p:nvSpPr>
        <p:spPr>
          <a:xfrm>
            <a:off x="677663" y="908808"/>
            <a:ext cx="7863339" cy="3416320"/>
          </a:xfrm>
          <a:prstGeom prst="rect">
            <a:avLst/>
          </a:prstGeom>
        </p:spPr>
        <p:txBody>
          <a:bodyPr wrap="square">
            <a:spAutoFit/>
          </a:bodyPr>
          <a:lstStyle/>
          <a:p>
            <a:r>
              <a:rPr lang="en-US" b="1" dirty="0"/>
              <a:t>Let us use the WWW to illustrate the properties of the high-</a:t>
            </a:r>
            <a:r>
              <a:rPr lang="en-US" b="1" i="1" dirty="0" err="1"/>
              <a:t>k</a:t>
            </a:r>
            <a:r>
              <a:rPr lang="en-US" b="1" i="1" dirty="0"/>
              <a:t> regime. </a:t>
            </a:r>
          </a:p>
          <a:p>
            <a:r>
              <a:rPr lang="en-US" i="1" dirty="0"/>
              <a:t>The probability to have a node with k~100  is </a:t>
            </a:r>
          </a:p>
          <a:p>
            <a:endParaRPr lang="en-US" i="1" dirty="0"/>
          </a:p>
          <a:p>
            <a:pPr>
              <a:buFont typeface="Arial"/>
              <a:buChar char="•"/>
            </a:pPr>
            <a:r>
              <a:rPr lang="en-US" i="1" dirty="0"/>
              <a:t>About                             in a Poisson distribution </a:t>
            </a:r>
          </a:p>
          <a:p>
            <a:pPr>
              <a:buFont typeface="Arial"/>
              <a:buChar char="•"/>
            </a:pPr>
            <a:endParaRPr lang="en-US" i="1" dirty="0"/>
          </a:p>
          <a:p>
            <a:pPr>
              <a:buFont typeface="Arial"/>
              <a:buChar char="•"/>
            </a:pPr>
            <a:r>
              <a:rPr lang="en-US" i="1" dirty="0"/>
              <a:t>About                            if  p</a:t>
            </a:r>
            <a:r>
              <a:rPr lang="en-US" i="1" baseline="-25000" dirty="0"/>
              <a:t>k</a:t>
            </a:r>
            <a:r>
              <a:rPr lang="en-US" i="1" dirty="0"/>
              <a:t> follows a power law. </a:t>
            </a:r>
          </a:p>
          <a:p>
            <a:pPr>
              <a:buFont typeface="Arial"/>
              <a:buChar char="•"/>
            </a:pPr>
            <a:endParaRPr lang="en-US" i="1" dirty="0"/>
          </a:p>
          <a:p>
            <a:pPr>
              <a:buFont typeface="Arial"/>
              <a:buChar char="•"/>
            </a:pPr>
            <a:r>
              <a:rPr lang="en-US" i="1" dirty="0"/>
              <a:t>Consequently, if the WWW were to be a random network, according to the Poisson prediction we would expect 10</a:t>
            </a:r>
            <a:r>
              <a:rPr lang="en-US" i="1" baseline="30000" dirty="0"/>
              <a:t>-18    </a:t>
            </a:r>
            <a:r>
              <a:rPr lang="en-US" i="1" dirty="0"/>
              <a:t>k&gt;100 degree nodes, or none.</a:t>
            </a:r>
            <a:endParaRPr lang="en-US" i="1" baseline="30000" dirty="0"/>
          </a:p>
          <a:p>
            <a:pPr>
              <a:buFont typeface="Arial"/>
              <a:buChar char="•"/>
            </a:pPr>
            <a:endParaRPr lang="en-US" i="1" dirty="0"/>
          </a:p>
          <a:p>
            <a:pPr>
              <a:buFont typeface="Arial"/>
              <a:buChar char="•"/>
            </a:pPr>
            <a:r>
              <a:rPr lang="en-US" i="1" dirty="0"/>
              <a:t>For a power law degree distribution, we expect about                        k&gt;100 degree nodes</a:t>
            </a:r>
            <a:endParaRPr lang="en-US" dirty="0"/>
          </a:p>
        </p:txBody>
      </p:sp>
      <p:pic>
        <p:nvPicPr>
          <p:cNvPr id="7" name="Picture 6"/>
          <p:cNvPicPr>
            <a:picLocks noChangeAspect="1"/>
          </p:cNvPicPr>
          <p:nvPr/>
        </p:nvPicPr>
        <p:blipFill>
          <a:blip r:embed="rId3"/>
          <a:stretch>
            <a:fillRect/>
          </a:stretch>
        </p:blipFill>
        <p:spPr>
          <a:xfrm>
            <a:off x="1736164" y="1795592"/>
            <a:ext cx="1041400" cy="266700"/>
          </a:xfrm>
          <a:prstGeom prst="rect">
            <a:avLst/>
          </a:prstGeom>
        </p:spPr>
      </p:pic>
      <p:pic>
        <p:nvPicPr>
          <p:cNvPr id="8" name="Picture 7"/>
          <p:cNvPicPr>
            <a:picLocks noChangeAspect="1"/>
          </p:cNvPicPr>
          <p:nvPr/>
        </p:nvPicPr>
        <p:blipFill>
          <a:blip r:embed="rId4"/>
          <a:stretch>
            <a:fillRect/>
          </a:stretch>
        </p:blipFill>
        <p:spPr>
          <a:xfrm>
            <a:off x="1736164" y="2266833"/>
            <a:ext cx="977900" cy="266700"/>
          </a:xfrm>
          <a:prstGeom prst="rect">
            <a:avLst/>
          </a:prstGeom>
        </p:spPr>
      </p:pic>
      <p:pic>
        <p:nvPicPr>
          <p:cNvPr id="9" name="Picture 8"/>
          <p:cNvPicPr>
            <a:picLocks noChangeAspect="1"/>
          </p:cNvPicPr>
          <p:nvPr/>
        </p:nvPicPr>
        <p:blipFill>
          <a:blip r:embed="rId5"/>
          <a:stretch>
            <a:fillRect/>
          </a:stretch>
        </p:blipFill>
        <p:spPr>
          <a:xfrm>
            <a:off x="5858928" y="3705138"/>
            <a:ext cx="1066800" cy="266700"/>
          </a:xfrm>
          <a:prstGeom prst="rect">
            <a:avLst/>
          </a:prstGeom>
        </p:spPr>
      </p:pic>
      <p:sp>
        <p:nvSpPr>
          <p:cNvPr id="10" name="TextBox 3"/>
          <p:cNvSpPr txBox="1">
            <a:spLocks noChangeArrowheads="1"/>
          </p:cNvSpPr>
          <p:nvPr/>
        </p:nvSpPr>
        <p:spPr bwMode="auto">
          <a:xfrm>
            <a:off x="622395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spTree>
    <p:extLst>
      <p:ext uri="{BB962C8B-B14F-4D97-AF65-F5344CB8AC3E}">
        <p14:creationId xmlns:p14="http://schemas.microsoft.com/office/powerpoint/2010/main" val="3842065652"/>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6628"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endParaRPr lang="en-US" sz="2000" b="1" dirty="0">
              <a:solidFill>
                <a:schemeClr val="bg1"/>
              </a:solidFill>
              <a:latin typeface="Helvetica" pitchFamily="-111" charset="0"/>
              <a:ea typeface="Helvetica" pitchFamily="-111" charset="0"/>
              <a:cs typeface="Helvetica" pitchFamily="-111" charset="0"/>
            </a:endParaRPr>
          </a:p>
        </p:txBody>
      </p:sp>
      <p:pic>
        <p:nvPicPr>
          <p:cNvPr id="3" name="Picture 2"/>
          <p:cNvPicPr>
            <a:picLocks noChangeAspect="1"/>
          </p:cNvPicPr>
          <p:nvPr/>
        </p:nvPicPr>
        <p:blipFill>
          <a:blip r:embed="rId3"/>
          <a:stretch>
            <a:fillRect/>
          </a:stretch>
        </p:blipFill>
        <p:spPr>
          <a:xfrm>
            <a:off x="1320800" y="651932"/>
            <a:ext cx="6502400" cy="4749800"/>
          </a:xfrm>
          <a:prstGeom prst="rect">
            <a:avLst/>
          </a:prstGeom>
        </p:spPr>
      </p:pic>
      <p:sp>
        <p:nvSpPr>
          <p:cNvPr id="6" name="TextBox 3"/>
          <p:cNvSpPr txBox="1">
            <a:spLocks noChangeArrowheads="1"/>
          </p:cNvSpPr>
          <p:nvPr/>
        </p:nvSpPr>
        <p:spPr bwMode="auto">
          <a:xfrm>
            <a:off x="622395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spTree>
    <p:extLst>
      <p:ext uri="{BB962C8B-B14F-4D97-AF65-F5344CB8AC3E}">
        <p14:creationId xmlns:p14="http://schemas.microsoft.com/office/powerpoint/2010/main" val="125843060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69637" name="TextBox 14"/>
          <p:cNvSpPr txBox="1">
            <a:spLocks noChangeArrowheads="1"/>
          </p:cNvSpPr>
          <p:nvPr/>
        </p:nvSpPr>
        <p:spPr bwMode="auto">
          <a:xfrm>
            <a:off x="1600200" y="0"/>
            <a:ext cx="5224463" cy="584200"/>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latin typeface="Arial" pitchFamily="-112" charset="0"/>
                <a:ea typeface="ＭＳ Ｐゴシック" charset="-128"/>
                <a:cs typeface="ＭＳ Ｐゴシック" charset="-128"/>
              </a:rPr>
              <a:t>Finite scale-free networks</a:t>
            </a:r>
          </a:p>
        </p:txBody>
      </p:sp>
      <p:sp>
        <p:nvSpPr>
          <p:cNvPr id="69638" name="TextBox 7"/>
          <p:cNvSpPr txBox="1">
            <a:spLocks noChangeArrowheads="1"/>
          </p:cNvSpPr>
          <p:nvPr/>
        </p:nvSpPr>
        <p:spPr bwMode="auto">
          <a:xfrm>
            <a:off x="152400" y="624510"/>
            <a:ext cx="8686800" cy="1200150"/>
          </a:xfrm>
          <a:prstGeom prst="rect">
            <a:avLst/>
          </a:prstGeom>
          <a:noFill/>
          <a:ln w="9525">
            <a:noFill/>
            <a:miter lim="800000"/>
            <a:headEnd/>
            <a:tailEnd/>
          </a:ln>
        </p:spPr>
        <p:txBody>
          <a:bodyPr>
            <a:prstTxWarp prst="textNoShape">
              <a:avLst/>
            </a:prstTxWarp>
            <a:spAutoFit/>
          </a:bodyPr>
          <a:lstStyle/>
          <a:p>
            <a:r>
              <a:rPr lang="en-US" dirty="0">
                <a:solidFill>
                  <a:prstClr val="black"/>
                </a:solidFill>
                <a:latin typeface="Arial" pitchFamily="-112" charset="0"/>
                <a:ea typeface="ＭＳ Ｐゴシック" charset="-128"/>
                <a:cs typeface="ＭＳ Ｐゴシック" charset="-128"/>
              </a:rPr>
              <a:t>All real networks are finite </a:t>
            </a:r>
            <a:r>
              <a:rPr lang="en-US" dirty="0" err="1">
                <a:solidFill>
                  <a:prstClr val="black"/>
                </a:solidFill>
                <a:latin typeface="Arial" pitchFamily="-112" charset="0"/>
                <a:ea typeface="ＭＳ Ｐゴシック" charset="-128"/>
                <a:cs typeface="ＭＳ Ｐゴシック" charset="-128"/>
                <a:sym typeface="Wingdings" pitchFamily="-112" charset="2"/>
              </a:rPr>
              <a:t></a:t>
            </a:r>
            <a:r>
              <a:rPr lang="en-US" dirty="0">
                <a:solidFill>
                  <a:prstClr val="black"/>
                </a:solidFill>
                <a:latin typeface="Arial" pitchFamily="-112" charset="0"/>
                <a:ea typeface="ＭＳ Ｐゴシック" charset="-128"/>
                <a:cs typeface="ＭＳ Ｐゴシック" charset="-128"/>
                <a:sym typeface="Wingdings" pitchFamily="-112" charset="2"/>
              </a:rPr>
              <a:t> </a:t>
            </a:r>
            <a:r>
              <a:rPr lang="en-US" dirty="0">
                <a:solidFill>
                  <a:prstClr val="black"/>
                </a:solidFill>
                <a:latin typeface="Arial" pitchFamily="-112" charset="0"/>
                <a:ea typeface="ＭＳ Ｐゴシック" charset="-128"/>
                <a:cs typeface="ＭＳ Ｐゴシック" charset="-128"/>
              </a:rPr>
              <a:t> let us explore its consequences. </a:t>
            </a:r>
          </a:p>
          <a:p>
            <a:r>
              <a:rPr lang="en-US" dirty="0" err="1">
                <a:solidFill>
                  <a:prstClr val="black"/>
                </a:solidFill>
                <a:latin typeface="Arial" pitchFamily="-112" charset="0"/>
                <a:ea typeface="ＭＳ Ｐゴシック" charset="-128"/>
                <a:cs typeface="ＭＳ Ｐゴシック" charset="-128"/>
                <a:sym typeface="Wingdings" pitchFamily="-112" charset="2"/>
              </a:rPr>
              <a:t></a:t>
            </a:r>
            <a:r>
              <a:rPr lang="en-US" dirty="0">
                <a:solidFill>
                  <a:prstClr val="black"/>
                </a:solidFill>
                <a:latin typeface="Arial" pitchFamily="-112" charset="0"/>
                <a:ea typeface="ＭＳ Ｐゴシック" charset="-128"/>
                <a:cs typeface="ＭＳ Ｐゴシック" charset="-128"/>
                <a:sym typeface="Wingdings" pitchFamily="-112" charset="2"/>
              </a:rPr>
              <a:t> </a:t>
            </a:r>
            <a:r>
              <a:rPr lang="en-US" dirty="0">
                <a:solidFill>
                  <a:prstClr val="black"/>
                </a:solidFill>
                <a:latin typeface="Arial" pitchFamily="-112" charset="0"/>
                <a:ea typeface="ＭＳ Ｐゴシック" charset="-128"/>
                <a:cs typeface="ＭＳ Ｐゴシック" charset="-128"/>
              </a:rPr>
              <a:t>We have an expected maximum degree, </a:t>
            </a:r>
            <a:r>
              <a:rPr lang="en-US" dirty="0" err="1">
                <a:solidFill>
                  <a:prstClr val="black"/>
                </a:solidFill>
                <a:latin typeface="Arial" pitchFamily="-112" charset="0"/>
                <a:ea typeface="ＭＳ Ｐゴシック" charset="-128"/>
                <a:cs typeface="ＭＳ Ｐゴシック" charset="-128"/>
              </a:rPr>
              <a:t>k</a:t>
            </a:r>
            <a:r>
              <a:rPr lang="en-US" baseline="-25000" dirty="0" err="1">
                <a:solidFill>
                  <a:prstClr val="black"/>
                </a:solidFill>
                <a:latin typeface="Arial" pitchFamily="-112" charset="0"/>
                <a:ea typeface="ＭＳ Ｐゴシック" charset="-128"/>
                <a:cs typeface="ＭＳ Ｐゴシック" charset="-128"/>
              </a:rPr>
              <a:t>max</a:t>
            </a:r>
            <a:endParaRPr lang="en-US" dirty="0">
              <a:solidFill>
                <a:prstClr val="black"/>
              </a:solidFill>
              <a:latin typeface="Arial" pitchFamily="-112" charset="0"/>
              <a:ea typeface="ＭＳ Ｐゴシック" charset="-128"/>
              <a:cs typeface="ＭＳ Ｐゴシック" charset="-128"/>
            </a:endParaRPr>
          </a:p>
          <a:p>
            <a:endParaRPr lang="en-US" dirty="0">
              <a:solidFill>
                <a:prstClr val="black"/>
              </a:solidFill>
              <a:latin typeface="Arial" pitchFamily="-112" charset="0"/>
              <a:ea typeface="ＭＳ Ｐゴシック" charset="-128"/>
              <a:cs typeface="ＭＳ Ｐゴシック" charset="-128"/>
            </a:endParaRPr>
          </a:p>
          <a:p>
            <a:r>
              <a:rPr lang="en-US" u="sng" dirty="0">
                <a:solidFill>
                  <a:prstClr val="black"/>
                </a:solidFill>
                <a:latin typeface="Arial" pitchFamily="-112" charset="0"/>
                <a:ea typeface="ＭＳ Ｐゴシック" charset="-128"/>
                <a:cs typeface="ＭＳ Ｐゴシック" charset="-128"/>
              </a:rPr>
              <a:t>Estimating </a:t>
            </a:r>
            <a:r>
              <a:rPr lang="en-US" u="sng" dirty="0" err="1">
                <a:solidFill>
                  <a:prstClr val="black"/>
                </a:solidFill>
                <a:latin typeface="Arial" pitchFamily="-112" charset="0"/>
                <a:ea typeface="ＭＳ Ｐゴシック" charset="-128"/>
                <a:cs typeface="ＭＳ Ｐゴシック" charset="-128"/>
              </a:rPr>
              <a:t>k</a:t>
            </a:r>
            <a:r>
              <a:rPr lang="en-US" u="sng" baseline="-25000" dirty="0" err="1">
                <a:solidFill>
                  <a:prstClr val="black"/>
                </a:solidFill>
                <a:latin typeface="Arial" pitchFamily="-112" charset="0"/>
                <a:ea typeface="ＭＳ Ｐゴシック" charset="-128"/>
                <a:cs typeface="ＭＳ Ｐゴシック" charset="-128"/>
              </a:rPr>
              <a:t>max</a:t>
            </a:r>
            <a:r>
              <a:rPr lang="en-US" u="sng" dirty="0">
                <a:solidFill>
                  <a:prstClr val="black"/>
                </a:solidFill>
                <a:latin typeface="Arial" pitchFamily="-112" charset="0"/>
                <a:ea typeface="ＭＳ Ｐゴシック" charset="-128"/>
                <a:cs typeface="ＭＳ Ｐゴシック" charset="-128"/>
              </a:rPr>
              <a:t> </a:t>
            </a:r>
          </a:p>
        </p:txBody>
      </p:sp>
      <p:graphicFrame>
        <p:nvGraphicFramePr>
          <p:cNvPr id="69634" name="Object 2"/>
          <p:cNvGraphicFramePr>
            <a:graphicFrameLocks noChangeAspect="1"/>
          </p:cNvGraphicFramePr>
          <p:nvPr/>
        </p:nvGraphicFramePr>
        <p:xfrm>
          <a:off x="509588" y="1876425"/>
          <a:ext cx="1763712" cy="760413"/>
        </p:xfrm>
        <a:graphic>
          <a:graphicData uri="http://schemas.openxmlformats.org/presentationml/2006/ole">
            <mc:AlternateContent xmlns:mc="http://schemas.openxmlformats.org/markup-compatibility/2006">
              <mc:Choice xmlns:v="urn:schemas-microsoft-com:vml" Requires="v">
                <p:oleObj name="Equation" r:id="rId2" imgW="977900" imgH="508000" progId="Equation.DSMT4">
                  <p:embed/>
                </p:oleObj>
              </mc:Choice>
              <mc:Fallback>
                <p:oleObj name="Equation" r:id="rId2" imgW="977900" imgH="508000" progId="Equation.DSMT4">
                  <p:embed/>
                  <p:pic>
                    <p:nvPicPr>
                      <p:cNvPr id="6963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88" y="1876425"/>
                        <a:ext cx="1763712" cy="760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9635" name="Object 3"/>
          <p:cNvGraphicFramePr>
            <a:graphicFrameLocks noChangeAspect="1"/>
          </p:cNvGraphicFramePr>
          <p:nvPr/>
        </p:nvGraphicFramePr>
        <p:xfrm>
          <a:off x="3257550" y="4289425"/>
          <a:ext cx="1673225" cy="533400"/>
        </p:xfrm>
        <a:graphic>
          <a:graphicData uri="http://schemas.openxmlformats.org/presentationml/2006/ole">
            <mc:AlternateContent xmlns:mc="http://schemas.openxmlformats.org/markup-compatibility/2006">
              <mc:Choice xmlns:v="urn:schemas-microsoft-com:vml" Requires="v">
                <p:oleObj name="Equation" r:id="rId4" imgW="927100" imgH="355600" progId="Equation.DSMT4">
                  <p:embed/>
                </p:oleObj>
              </mc:Choice>
              <mc:Fallback>
                <p:oleObj name="Equation" r:id="rId4" imgW="927100" imgH="355600" progId="Equation.DSMT4">
                  <p:embed/>
                  <p:pic>
                    <p:nvPicPr>
                      <p:cNvPr id="6963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7550" y="4289425"/>
                        <a:ext cx="16732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9639" name="TextBox 11"/>
          <p:cNvSpPr txBox="1">
            <a:spLocks noChangeArrowheads="1"/>
          </p:cNvSpPr>
          <p:nvPr/>
        </p:nvSpPr>
        <p:spPr bwMode="auto">
          <a:xfrm>
            <a:off x="2590800" y="1841500"/>
            <a:ext cx="6553200" cy="923925"/>
          </a:xfrm>
          <a:prstGeom prst="rect">
            <a:avLst/>
          </a:prstGeom>
          <a:noFill/>
          <a:ln w="9525">
            <a:noFill/>
            <a:miter lim="800000"/>
            <a:headEnd/>
            <a:tailEnd/>
          </a:ln>
        </p:spPr>
        <p:txBody>
          <a:bodyPr>
            <a:prstTxWarp prst="textNoShape">
              <a:avLst/>
            </a:prstTxWarp>
            <a:spAutoFit/>
          </a:bodyPr>
          <a:lstStyle/>
          <a:p>
            <a:r>
              <a:rPr lang="en-US" dirty="0">
                <a:solidFill>
                  <a:prstClr val="black"/>
                </a:solidFill>
                <a:latin typeface="Arial" pitchFamily="-112" charset="0"/>
                <a:ea typeface="ＭＳ Ｐゴシック" charset="-128"/>
                <a:cs typeface="ＭＳ Ｐゴシック" charset="-128"/>
              </a:rPr>
              <a:t>Why: the probability to have a node larger than </a:t>
            </a:r>
            <a:r>
              <a:rPr lang="en-US" i="1" dirty="0" err="1">
                <a:solidFill>
                  <a:prstClr val="black"/>
                </a:solidFill>
                <a:latin typeface="Arial" pitchFamily="-112" charset="0"/>
                <a:ea typeface="ＭＳ Ｐゴシック" charset="-128"/>
                <a:cs typeface="ＭＳ Ｐゴシック" charset="-128"/>
              </a:rPr>
              <a:t>k</a:t>
            </a:r>
            <a:r>
              <a:rPr lang="en-US" i="1" baseline="-25000" dirty="0" err="1">
                <a:solidFill>
                  <a:prstClr val="black"/>
                </a:solidFill>
                <a:latin typeface="Arial" pitchFamily="-112" charset="0"/>
                <a:ea typeface="ＭＳ Ｐゴシック" charset="-128"/>
                <a:cs typeface="ＭＳ Ｐゴシック" charset="-128"/>
              </a:rPr>
              <a:t>ma</a:t>
            </a:r>
            <a:r>
              <a:rPr lang="en-US" baseline="-25000" dirty="0" err="1">
                <a:solidFill>
                  <a:prstClr val="black"/>
                </a:solidFill>
                <a:latin typeface="Arial" pitchFamily="-112" charset="0"/>
                <a:ea typeface="ＭＳ Ｐゴシック" charset="-128"/>
                <a:cs typeface="ＭＳ Ｐゴシック" charset="-128"/>
              </a:rPr>
              <a:t>x</a:t>
            </a:r>
            <a:r>
              <a:rPr lang="en-US" baseline="-25000" dirty="0">
                <a:solidFill>
                  <a:prstClr val="black"/>
                </a:solidFill>
                <a:latin typeface="Arial" pitchFamily="-112" charset="0"/>
                <a:ea typeface="ＭＳ Ｐゴシック" charset="-128"/>
                <a:cs typeface="ＭＳ Ｐゴシック" charset="-128"/>
              </a:rPr>
              <a:t> </a:t>
            </a:r>
            <a:r>
              <a:rPr lang="en-US" dirty="0">
                <a:solidFill>
                  <a:prstClr val="black"/>
                </a:solidFill>
                <a:latin typeface="Arial" pitchFamily="-112" charset="0"/>
                <a:ea typeface="ＭＳ Ｐゴシック" charset="-128"/>
                <a:cs typeface="ＭＳ Ｐゴシック" charset="-128"/>
              </a:rPr>
              <a:t>should not exceed the prob. to have one node, i.e. </a:t>
            </a:r>
            <a:r>
              <a:rPr lang="en-US" i="1" dirty="0">
                <a:solidFill>
                  <a:prstClr val="black"/>
                </a:solidFill>
                <a:latin typeface="Arial" pitchFamily="-112" charset="0"/>
                <a:ea typeface="ＭＳ Ｐゴシック" charset="-128"/>
                <a:cs typeface="ＭＳ Ｐゴシック" charset="-128"/>
              </a:rPr>
              <a:t>1/N </a:t>
            </a:r>
            <a:r>
              <a:rPr lang="en-US" dirty="0">
                <a:solidFill>
                  <a:prstClr val="black"/>
                </a:solidFill>
                <a:latin typeface="Arial" pitchFamily="-112" charset="0"/>
                <a:ea typeface="ＭＳ Ｐゴシック" charset="-128"/>
                <a:cs typeface="ＭＳ Ｐゴシック" charset="-128"/>
              </a:rPr>
              <a:t>fraction of all nodes </a:t>
            </a:r>
          </a:p>
        </p:txBody>
      </p:sp>
      <p:graphicFrame>
        <p:nvGraphicFramePr>
          <p:cNvPr id="69636" name="Object 4"/>
          <p:cNvGraphicFramePr>
            <a:graphicFrameLocks noChangeAspect="1"/>
          </p:cNvGraphicFramePr>
          <p:nvPr/>
        </p:nvGraphicFramePr>
        <p:xfrm>
          <a:off x="374650" y="2992438"/>
          <a:ext cx="7626350" cy="760412"/>
        </p:xfrm>
        <a:graphic>
          <a:graphicData uri="http://schemas.openxmlformats.org/presentationml/2006/ole">
            <mc:AlternateContent xmlns:mc="http://schemas.openxmlformats.org/markup-compatibility/2006">
              <mc:Choice xmlns:v="urn:schemas-microsoft-com:vml" Requires="v">
                <p:oleObj name="Equation" r:id="rId6" imgW="4229100" imgH="508000" progId="Equation.DSMT4">
                  <p:embed/>
                </p:oleObj>
              </mc:Choice>
              <mc:Fallback>
                <p:oleObj name="Equation" r:id="rId6" imgW="4229100" imgH="508000" progId="Equation.DSMT4">
                  <p:embed/>
                  <p:pic>
                    <p:nvPicPr>
                      <p:cNvPr id="69636"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650" y="2992438"/>
                        <a:ext cx="7626350" cy="760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dirty="0">
                <a:solidFill>
                  <a:schemeClr val="bg1"/>
                </a:solidFill>
                <a:latin typeface="Helvetica" pitchFamily="-111" charset="0"/>
                <a:ea typeface="Helvetica" pitchFamily="-111" charset="0"/>
                <a:cs typeface="Helvetica" pitchFamily="-111" charset="0"/>
              </a:rPr>
              <a:t>The size of the biggest hub</a:t>
            </a:r>
          </a:p>
        </p:txBody>
      </p:sp>
      <p:sp>
        <p:nvSpPr>
          <p:cNvPr id="9" name="TextBox 3"/>
          <p:cNvSpPr txBox="1">
            <a:spLocks noChangeArrowheads="1"/>
          </p:cNvSpPr>
          <p:nvPr/>
        </p:nvSpPr>
        <p:spPr bwMode="auto">
          <a:xfrm>
            <a:off x="622395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spTree>
    <p:extLst>
      <p:ext uri="{BB962C8B-B14F-4D97-AF65-F5344CB8AC3E}">
        <p14:creationId xmlns:p14="http://schemas.microsoft.com/office/powerpoint/2010/main" val="3159376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69637" name="TextBox 14"/>
          <p:cNvSpPr txBox="1">
            <a:spLocks noChangeArrowheads="1"/>
          </p:cNvSpPr>
          <p:nvPr/>
        </p:nvSpPr>
        <p:spPr bwMode="auto">
          <a:xfrm>
            <a:off x="1600200" y="0"/>
            <a:ext cx="5224463" cy="584200"/>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latin typeface="Arial" pitchFamily="-112" charset="0"/>
                <a:ea typeface="ＭＳ Ｐゴシック" charset="-128"/>
                <a:cs typeface="ＭＳ Ｐゴシック" charset="-128"/>
              </a:rPr>
              <a:t>Finite scale-free networks</a:t>
            </a:r>
          </a:p>
        </p:txBody>
      </p:sp>
      <p:graphicFrame>
        <p:nvGraphicFramePr>
          <p:cNvPr id="69635" name="Object 3"/>
          <p:cNvGraphicFramePr>
            <a:graphicFrameLocks noChangeAspect="1"/>
          </p:cNvGraphicFramePr>
          <p:nvPr/>
        </p:nvGraphicFramePr>
        <p:xfrm>
          <a:off x="2890661" y="654403"/>
          <a:ext cx="2683578" cy="855486"/>
        </p:xfrm>
        <a:graphic>
          <a:graphicData uri="http://schemas.openxmlformats.org/presentationml/2006/ole">
            <mc:AlternateContent xmlns:mc="http://schemas.openxmlformats.org/markup-compatibility/2006">
              <mc:Choice xmlns:v="urn:schemas-microsoft-com:vml" Requires="v">
                <p:oleObj name="Equation" r:id="rId2" imgW="927100" imgH="355600" progId="Equation.DSMT4">
                  <p:embed/>
                </p:oleObj>
              </mc:Choice>
              <mc:Fallback>
                <p:oleObj name="Equation" r:id="rId2" imgW="927100" imgH="355600" progId="Equation.DSMT4">
                  <p:embed/>
                  <p:pic>
                    <p:nvPicPr>
                      <p:cNvPr id="69635"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0661" y="654403"/>
                        <a:ext cx="2683578" cy="855486"/>
                      </a:xfrm>
                      <a:prstGeom prst="rect">
                        <a:avLst/>
                      </a:prstGeom>
                      <a:noFill/>
                    </p:spPr>
                  </p:pic>
                </p:oleObj>
              </mc:Fallback>
            </mc:AlternateContent>
          </a:graphicData>
        </a:graphic>
      </p:graphicFrame>
      <p:sp>
        <p:nvSpPr>
          <p:cNvPr id="8"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dirty="0">
                <a:solidFill>
                  <a:schemeClr val="bg1"/>
                </a:solidFill>
                <a:latin typeface="Helvetica" pitchFamily="-111" charset="0"/>
                <a:ea typeface="Helvetica" pitchFamily="-111" charset="0"/>
                <a:cs typeface="Helvetica" pitchFamily="-111" charset="0"/>
              </a:rPr>
              <a:t>The size of the biggest hub</a:t>
            </a:r>
          </a:p>
        </p:txBody>
      </p:sp>
      <p:pic>
        <p:nvPicPr>
          <p:cNvPr id="2" name="Picture 1"/>
          <p:cNvPicPr>
            <a:picLocks noChangeAspect="1"/>
          </p:cNvPicPr>
          <p:nvPr/>
        </p:nvPicPr>
        <p:blipFill>
          <a:blip r:embed="rId4"/>
          <a:stretch>
            <a:fillRect/>
          </a:stretch>
        </p:blipFill>
        <p:spPr>
          <a:xfrm>
            <a:off x="729544" y="1955799"/>
            <a:ext cx="7426677" cy="3144629"/>
          </a:xfrm>
          <a:prstGeom prst="rect">
            <a:avLst/>
          </a:prstGeom>
        </p:spPr>
      </p:pic>
      <p:sp>
        <p:nvSpPr>
          <p:cNvPr id="6" name="TextBox 3"/>
          <p:cNvSpPr txBox="1">
            <a:spLocks noChangeArrowheads="1"/>
          </p:cNvSpPr>
          <p:nvPr/>
        </p:nvSpPr>
        <p:spPr bwMode="auto">
          <a:xfrm>
            <a:off x="622395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spTree>
    <p:extLst>
      <p:ext uri="{BB962C8B-B14F-4D97-AF65-F5344CB8AC3E}">
        <p14:creationId xmlns:p14="http://schemas.microsoft.com/office/powerpoint/2010/main" val="32277626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70659" name="TextBox 14"/>
          <p:cNvSpPr txBox="1">
            <a:spLocks noChangeArrowheads="1"/>
          </p:cNvSpPr>
          <p:nvPr/>
        </p:nvSpPr>
        <p:spPr bwMode="auto">
          <a:xfrm>
            <a:off x="1600200" y="0"/>
            <a:ext cx="5224463" cy="584200"/>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latin typeface="Arial" pitchFamily="-112" charset="0"/>
                <a:ea typeface="ＭＳ Ｐゴシック" charset="-128"/>
                <a:cs typeface="ＭＳ Ｐゴシック" charset="-128"/>
              </a:rPr>
              <a:t>Finite scale-free networks</a:t>
            </a:r>
          </a:p>
        </p:txBody>
      </p:sp>
      <p:sp>
        <p:nvSpPr>
          <p:cNvPr id="70660" name="TextBox 7"/>
          <p:cNvSpPr txBox="1">
            <a:spLocks noChangeArrowheads="1"/>
          </p:cNvSpPr>
          <p:nvPr/>
        </p:nvSpPr>
        <p:spPr bwMode="auto">
          <a:xfrm>
            <a:off x="152400" y="908050"/>
            <a:ext cx="8686800" cy="646113"/>
          </a:xfrm>
          <a:prstGeom prst="rect">
            <a:avLst/>
          </a:prstGeom>
          <a:noFill/>
          <a:ln w="9525">
            <a:noFill/>
            <a:miter lim="800000"/>
            <a:headEnd/>
            <a:tailEnd/>
          </a:ln>
        </p:spPr>
        <p:txBody>
          <a:bodyPr>
            <a:prstTxWarp prst="textNoShape">
              <a:avLst/>
            </a:prstTxWarp>
            <a:spAutoFit/>
          </a:bodyPr>
          <a:lstStyle/>
          <a:p>
            <a:r>
              <a:rPr lang="en-US" dirty="0">
                <a:solidFill>
                  <a:prstClr val="black"/>
                </a:solidFill>
                <a:latin typeface="Arial" pitchFamily="-112" charset="0"/>
                <a:ea typeface="ＭＳ Ｐゴシック" charset="-128"/>
                <a:cs typeface="ＭＳ Ｐゴシック" charset="-128"/>
              </a:rPr>
              <a:t>Expected maximum degree, </a:t>
            </a:r>
            <a:r>
              <a:rPr lang="en-US" dirty="0" err="1">
                <a:solidFill>
                  <a:prstClr val="black"/>
                </a:solidFill>
                <a:latin typeface="Arial" pitchFamily="-112" charset="0"/>
                <a:ea typeface="ＭＳ Ｐゴシック" charset="-128"/>
                <a:cs typeface="ＭＳ Ｐゴシック" charset="-128"/>
              </a:rPr>
              <a:t>k</a:t>
            </a:r>
            <a:r>
              <a:rPr lang="en-US" baseline="-25000" dirty="0" err="1">
                <a:solidFill>
                  <a:prstClr val="black"/>
                </a:solidFill>
                <a:latin typeface="Arial" pitchFamily="-112" charset="0"/>
                <a:ea typeface="ＭＳ Ｐゴシック" charset="-128"/>
                <a:cs typeface="ＭＳ Ｐゴシック" charset="-128"/>
              </a:rPr>
              <a:t>max</a:t>
            </a:r>
            <a:endParaRPr lang="en-US" dirty="0">
              <a:solidFill>
                <a:prstClr val="black"/>
              </a:solidFill>
              <a:latin typeface="Arial" pitchFamily="-112" charset="0"/>
              <a:ea typeface="ＭＳ Ｐゴシック" charset="-128"/>
              <a:cs typeface="ＭＳ Ｐゴシック" charset="-128"/>
            </a:endParaRPr>
          </a:p>
          <a:p>
            <a:pPr>
              <a:buFont typeface="Wingdings" pitchFamily="-112" charset="2"/>
              <a:buChar char="à"/>
            </a:pPr>
            <a:endParaRPr lang="en-US" dirty="0">
              <a:solidFill>
                <a:prstClr val="black"/>
              </a:solidFill>
              <a:latin typeface="Arial" pitchFamily="-112" charset="0"/>
              <a:ea typeface="ＭＳ Ｐゴシック" charset="-128"/>
              <a:cs typeface="ＭＳ Ｐゴシック" charset="-128"/>
            </a:endParaRPr>
          </a:p>
        </p:txBody>
      </p:sp>
      <p:graphicFrame>
        <p:nvGraphicFramePr>
          <p:cNvPr id="70658" name="Object 2"/>
          <p:cNvGraphicFramePr>
            <a:graphicFrameLocks noChangeAspect="1"/>
          </p:cNvGraphicFramePr>
          <p:nvPr/>
        </p:nvGraphicFramePr>
        <p:xfrm>
          <a:off x="3257550" y="1535113"/>
          <a:ext cx="1673225" cy="533400"/>
        </p:xfrm>
        <a:graphic>
          <a:graphicData uri="http://schemas.openxmlformats.org/presentationml/2006/ole">
            <mc:AlternateContent xmlns:mc="http://schemas.openxmlformats.org/markup-compatibility/2006">
              <mc:Choice xmlns:v="urn:schemas-microsoft-com:vml" Requires="v">
                <p:oleObj name="Equation" r:id="rId2" imgW="927100" imgH="355600" progId="Equation.DSMT4">
                  <p:embed/>
                </p:oleObj>
              </mc:Choice>
              <mc:Fallback>
                <p:oleObj name="Equation" r:id="rId2" imgW="927100" imgH="355600" progId="Equation.DSMT4">
                  <p:embed/>
                  <p:pic>
                    <p:nvPicPr>
                      <p:cNvPr id="7065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7550" y="1535113"/>
                        <a:ext cx="16732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0661" name="TextBox 13"/>
          <p:cNvSpPr txBox="1">
            <a:spLocks noChangeArrowheads="1"/>
          </p:cNvSpPr>
          <p:nvPr/>
        </p:nvSpPr>
        <p:spPr bwMode="auto">
          <a:xfrm>
            <a:off x="381000" y="2360613"/>
            <a:ext cx="8229600" cy="3692525"/>
          </a:xfrm>
          <a:prstGeom prst="rect">
            <a:avLst/>
          </a:prstGeom>
          <a:noFill/>
          <a:ln w="9525">
            <a:noFill/>
            <a:miter lim="800000"/>
            <a:headEnd/>
            <a:tailEnd/>
          </a:ln>
        </p:spPr>
        <p:txBody>
          <a:bodyPr>
            <a:prstTxWarp prst="textNoShape">
              <a:avLst/>
            </a:prstTxWarp>
            <a:spAutoFit/>
          </a:bodyPr>
          <a:lstStyle/>
          <a:p>
            <a:pPr>
              <a:buFont typeface="Arial" pitchFamily="-112" charset="0"/>
              <a:buChar char="•"/>
            </a:pPr>
            <a:r>
              <a:rPr lang="en-US" dirty="0" err="1">
                <a:solidFill>
                  <a:prstClr val="black"/>
                </a:solidFill>
                <a:latin typeface="Arial" pitchFamily="-112" charset="0"/>
                <a:ea typeface="ＭＳ Ｐゴシック" charset="-128"/>
                <a:cs typeface="ＭＳ Ｐゴシック" charset="-128"/>
              </a:rPr>
              <a:t>k</a:t>
            </a:r>
            <a:r>
              <a:rPr lang="en-US" baseline="-25000" dirty="0" err="1">
                <a:solidFill>
                  <a:prstClr val="black"/>
                </a:solidFill>
                <a:latin typeface="Arial" pitchFamily="-112" charset="0"/>
                <a:ea typeface="ＭＳ Ｐゴシック" charset="-128"/>
                <a:cs typeface="ＭＳ Ｐゴシック" charset="-128"/>
              </a:rPr>
              <a:t>max</a:t>
            </a:r>
            <a:r>
              <a:rPr lang="en-US" dirty="0">
                <a:solidFill>
                  <a:prstClr val="black"/>
                </a:solidFill>
                <a:latin typeface="Arial" pitchFamily="-112" charset="0"/>
                <a:ea typeface="ＭＳ Ｐゴシック" charset="-128"/>
                <a:cs typeface="ＭＳ Ｐゴシック" charset="-128"/>
              </a:rPr>
              <a:t>, increases with the size of the network </a:t>
            </a:r>
          </a:p>
          <a:p>
            <a:pPr lvl="1"/>
            <a:r>
              <a:rPr lang="en-US" dirty="0" err="1">
                <a:solidFill>
                  <a:prstClr val="black"/>
                </a:solidFill>
                <a:latin typeface="Arial" pitchFamily="-112" charset="0"/>
                <a:ea typeface="ＭＳ Ｐゴシック" charset="-128"/>
                <a:cs typeface="ＭＳ Ｐゴシック" charset="-128"/>
                <a:sym typeface="Wingdings" pitchFamily="-112" charset="2"/>
              </a:rPr>
              <a:t></a:t>
            </a:r>
            <a:r>
              <a:rPr lang="en-US" dirty="0" err="1">
                <a:solidFill>
                  <a:prstClr val="black"/>
                </a:solidFill>
                <a:latin typeface="Arial" pitchFamily="-112" charset="0"/>
                <a:ea typeface="ＭＳ Ｐゴシック" charset="-128"/>
                <a:cs typeface="ＭＳ Ｐゴシック" charset="-128"/>
              </a:rPr>
              <a:t>the</a:t>
            </a:r>
            <a:r>
              <a:rPr lang="en-US" dirty="0">
                <a:solidFill>
                  <a:prstClr val="black"/>
                </a:solidFill>
                <a:latin typeface="Arial" pitchFamily="-112" charset="0"/>
                <a:ea typeface="ＭＳ Ｐゴシック" charset="-128"/>
                <a:cs typeface="ＭＳ Ｐゴシック" charset="-128"/>
              </a:rPr>
              <a:t> larger a system is, the larger its biggest hub</a:t>
            </a:r>
          </a:p>
          <a:p>
            <a:pPr lvl="1"/>
            <a:endParaRPr lang="en-US" dirty="0">
              <a:solidFill>
                <a:prstClr val="black"/>
              </a:solidFill>
              <a:latin typeface="Arial" pitchFamily="-112" charset="0"/>
              <a:ea typeface="ＭＳ Ｐゴシック" charset="-128"/>
              <a:cs typeface="ＭＳ Ｐゴシック" charset="-128"/>
            </a:endParaRPr>
          </a:p>
          <a:p>
            <a:pPr>
              <a:buFont typeface="Arial" pitchFamily="-112" charset="0"/>
              <a:buChar char="•"/>
            </a:pPr>
            <a:r>
              <a:rPr lang="en-US" dirty="0">
                <a:solidFill>
                  <a:prstClr val="black"/>
                </a:solidFill>
                <a:latin typeface="Arial" pitchFamily="-112" charset="0"/>
                <a:ea typeface="ＭＳ Ｐゴシック" charset="-128"/>
                <a:cs typeface="ＭＳ Ｐゴシック" charset="-128"/>
              </a:rPr>
              <a:t>For </a:t>
            </a:r>
            <a:r>
              <a:rPr lang="en-US" dirty="0" err="1">
                <a:solidFill>
                  <a:prstClr val="black"/>
                </a:solidFill>
                <a:latin typeface="Arial" pitchFamily="-112" charset="0"/>
                <a:ea typeface="ＭＳ Ｐゴシック" charset="-128"/>
                <a:cs typeface="ＭＳ Ｐゴシック" charset="-128"/>
              </a:rPr>
              <a:t>γ</a:t>
            </a:r>
            <a:r>
              <a:rPr lang="en-US" dirty="0">
                <a:solidFill>
                  <a:prstClr val="black"/>
                </a:solidFill>
                <a:latin typeface="Arial" pitchFamily="-112" charset="0"/>
                <a:ea typeface="ＭＳ Ｐゴシック" charset="-128"/>
                <a:cs typeface="ＭＳ Ｐゴシック" charset="-128"/>
              </a:rPr>
              <a:t>&gt;2  </a:t>
            </a:r>
            <a:r>
              <a:rPr lang="en-US" dirty="0" err="1">
                <a:solidFill>
                  <a:prstClr val="black"/>
                </a:solidFill>
                <a:latin typeface="Arial" pitchFamily="-112" charset="0"/>
                <a:ea typeface="ＭＳ Ｐゴシック" charset="-128"/>
                <a:cs typeface="ＭＳ Ｐゴシック" charset="-128"/>
              </a:rPr>
              <a:t>k</a:t>
            </a:r>
            <a:r>
              <a:rPr lang="en-US" baseline="-25000" dirty="0" err="1">
                <a:solidFill>
                  <a:prstClr val="black"/>
                </a:solidFill>
                <a:latin typeface="Arial" pitchFamily="-112" charset="0"/>
                <a:ea typeface="ＭＳ Ｐゴシック" charset="-128"/>
                <a:cs typeface="ＭＳ Ｐゴシック" charset="-128"/>
              </a:rPr>
              <a:t>max</a:t>
            </a:r>
            <a:r>
              <a:rPr lang="en-US" baseline="-25000" dirty="0">
                <a:solidFill>
                  <a:prstClr val="black"/>
                </a:solidFill>
                <a:latin typeface="Arial" pitchFamily="-112" charset="0"/>
                <a:ea typeface="ＭＳ Ｐゴシック" charset="-128"/>
                <a:cs typeface="ＭＳ Ｐゴシック" charset="-128"/>
              </a:rPr>
              <a:t> </a:t>
            </a:r>
            <a:r>
              <a:rPr lang="en-US" dirty="0">
                <a:solidFill>
                  <a:prstClr val="black"/>
                </a:solidFill>
                <a:latin typeface="Arial" pitchFamily="-112" charset="0"/>
                <a:ea typeface="ＭＳ Ｐゴシック" charset="-128"/>
                <a:cs typeface="ＭＳ Ｐゴシック" charset="-128"/>
              </a:rPr>
              <a:t>increases slower than N</a:t>
            </a:r>
          </a:p>
          <a:p>
            <a:pPr lvl="1">
              <a:buFont typeface="Wingdings" pitchFamily="-112" charset="2"/>
              <a:buChar char="à"/>
            </a:pPr>
            <a:r>
              <a:rPr lang="en-US" dirty="0">
                <a:solidFill>
                  <a:prstClr val="black"/>
                </a:solidFill>
                <a:latin typeface="Arial" pitchFamily="-112" charset="0"/>
                <a:ea typeface="ＭＳ Ｐゴシック" charset="-128"/>
                <a:cs typeface="ＭＳ Ｐゴシック" charset="-128"/>
              </a:rPr>
              <a:t>the largest hub will contain a decreasing fraction of links as N increases.</a:t>
            </a:r>
          </a:p>
          <a:p>
            <a:pPr lvl="1"/>
            <a:endParaRPr lang="en-US" dirty="0">
              <a:solidFill>
                <a:prstClr val="black"/>
              </a:solidFill>
              <a:latin typeface="Arial" pitchFamily="-112" charset="0"/>
              <a:ea typeface="ＭＳ Ｐゴシック" charset="-128"/>
              <a:cs typeface="ＭＳ Ｐゴシック" charset="-128"/>
            </a:endParaRPr>
          </a:p>
          <a:p>
            <a:pPr>
              <a:buFont typeface="Arial" pitchFamily="-112" charset="0"/>
              <a:buChar char="•"/>
            </a:pPr>
            <a:r>
              <a:rPr lang="en-US" dirty="0">
                <a:solidFill>
                  <a:prstClr val="black"/>
                </a:solidFill>
                <a:latin typeface="Arial" pitchFamily="-112" charset="0"/>
                <a:ea typeface="ＭＳ Ｐゴシック" charset="-128"/>
                <a:cs typeface="ＭＳ Ｐゴシック" charset="-128"/>
              </a:rPr>
              <a:t>For </a:t>
            </a:r>
            <a:r>
              <a:rPr lang="en-US" dirty="0" err="1">
                <a:solidFill>
                  <a:prstClr val="black"/>
                </a:solidFill>
                <a:latin typeface="Arial" pitchFamily="-112" charset="0"/>
                <a:ea typeface="ＭＳ Ｐゴシック" charset="-128"/>
                <a:cs typeface="ＭＳ Ｐゴシック" charset="-128"/>
              </a:rPr>
              <a:t>γ</a:t>
            </a:r>
            <a:r>
              <a:rPr lang="en-US" dirty="0">
                <a:solidFill>
                  <a:prstClr val="black"/>
                </a:solidFill>
                <a:latin typeface="Arial" pitchFamily="-112" charset="0"/>
                <a:ea typeface="ＭＳ Ｐゴシック" charset="-128"/>
                <a:cs typeface="ＭＳ Ｐゴシック" charset="-128"/>
              </a:rPr>
              <a:t>=2     </a:t>
            </a:r>
            <a:r>
              <a:rPr lang="en-US" dirty="0" err="1">
                <a:solidFill>
                  <a:prstClr val="black"/>
                </a:solidFill>
                <a:latin typeface="Arial" pitchFamily="-112" charset="0"/>
                <a:ea typeface="ＭＳ Ｐゴシック" charset="-128"/>
                <a:cs typeface="ＭＳ Ｐゴシック" charset="-128"/>
              </a:rPr>
              <a:t>k</a:t>
            </a:r>
            <a:r>
              <a:rPr lang="en-US" baseline="-25000" dirty="0" err="1">
                <a:solidFill>
                  <a:prstClr val="black"/>
                </a:solidFill>
                <a:latin typeface="Arial" pitchFamily="-112" charset="0"/>
                <a:ea typeface="ＭＳ Ｐゴシック" charset="-128"/>
                <a:cs typeface="ＭＳ Ｐゴシック" charset="-128"/>
              </a:rPr>
              <a:t>max</a:t>
            </a:r>
            <a:r>
              <a:rPr lang="en-US" dirty="0" err="1">
                <a:solidFill>
                  <a:prstClr val="black"/>
                </a:solidFill>
                <a:latin typeface="Arial" pitchFamily="-112" charset="0"/>
                <a:ea typeface="ＭＳ Ｐゴシック" charset="-128"/>
                <a:cs typeface="ＭＳ Ｐゴシック" charset="-128"/>
              </a:rPr>
              <a:t>~N</a:t>
            </a:r>
            <a:r>
              <a:rPr lang="en-US" dirty="0">
                <a:solidFill>
                  <a:prstClr val="black"/>
                </a:solidFill>
                <a:latin typeface="Arial" pitchFamily="-112" charset="0"/>
                <a:ea typeface="ＭＳ Ｐゴシック" charset="-128"/>
                <a:cs typeface="ＭＳ Ｐゴシック" charset="-128"/>
              </a:rPr>
              <a:t>. </a:t>
            </a:r>
          </a:p>
          <a:p>
            <a:pPr lvl="1"/>
            <a:r>
              <a:rPr lang="en-US" dirty="0" err="1">
                <a:solidFill>
                  <a:prstClr val="black"/>
                </a:solidFill>
                <a:latin typeface="Arial" pitchFamily="-112" charset="0"/>
                <a:ea typeface="ＭＳ Ｐゴシック" charset="-128"/>
                <a:cs typeface="ＭＳ Ｐゴシック" charset="-128"/>
                <a:sym typeface="Wingdings" pitchFamily="-112" charset="2"/>
              </a:rPr>
              <a:t></a:t>
            </a:r>
            <a:r>
              <a:rPr lang="en-US" dirty="0">
                <a:solidFill>
                  <a:prstClr val="black"/>
                </a:solidFill>
                <a:latin typeface="Arial" pitchFamily="-112" charset="0"/>
                <a:ea typeface="ＭＳ Ｐゴシック" charset="-128"/>
                <a:cs typeface="ＭＳ Ｐゴシック" charset="-128"/>
                <a:sym typeface="Wingdings" pitchFamily="-112" charset="2"/>
              </a:rPr>
              <a:t> </a:t>
            </a:r>
            <a:r>
              <a:rPr lang="en-US" dirty="0">
                <a:solidFill>
                  <a:prstClr val="black"/>
                </a:solidFill>
                <a:latin typeface="Arial" pitchFamily="-112" charset="0"/>
                <a:ea typeface="ＭＳ Ｐゴシック" charset="-128"/>
                <a:cs typeface="ＭＳ Ｐゴシック" charset="-128"/>
              </a:rPr>
              <a:t>The size of the biggest hub is O(N)</a:t>
            </a:r>
          </a:p>
          <a:p>
            <a:pPr>
              <a:buFont typeface="Arial" pitchFamily="-112" charset="0"/>
              <a:buChar char="•"/>
            </a:pPr>
            <a:endParaRPr lang="en-US" dirty="0">
              <a:solidFill>
                <a:prstClr val="black"/>
              </a:solidFill>
              <a:latin typeface="Arial" pitchFamily="-112" charset="0"/>
              <a:ea typeface="ＭＳ Ｐゴシック" charset="-128"/>
              <a:cs typeface="ＭＳ Ｐゴシック" charset="-128"/>
            </a:endParaRPr>
          </a:p>
          <a:p>
            <a:pPr>
              <a:buFont typeface="Arial" pitchFamily="-112" charset="0"/>
              <a:buChar char="•"/>
            </a:pPr>
            <a:r>
              <a:rPr lang="en-US" dirty="0">
                <a:solidFill>
                  <a:prstClr val="black"/>
                </a:solidFill>
                <a:latin typeface="Arial" pitchFamily="-112" charset="0"/>
                <a:ea typeface="ＭＳ Ｐゴシック" charset="-128"/>
                <a:cs typeface="ＭＳ Ｐゴシック" charset="-128"/>
              </a:rPr>
              <a:t>For </a:t>
            </a:r>
            <a:r>
              <a:rPr lang="en-US" dirty="0" err="1">
                <a:solidFill>
                  <a:prstClr val="black"/>
                </a:solidFill>
                <a:latin typeface="Arial" pitchFamily="-112" charset="0"/>
                <a:ea typeface="ＭＳ Ｐゴシック" charset="-128"/>
                <a:cs typeface="ＭＳ Ｐゴシック" charset="-128"/>
              </a:rPr>
              <a:t>γ</a:t>
            </a:r>
            <a:r>
              <a:rPr lang="en-US" dirty="0">
                <a:solidFill>
                  <a:prstClr val="black"/>
                </a:solidFill>
                <a:latin typeface="Arial" pitchFamily="-112" charset="0"/>
                <a:ea typeface="ＭＳ Ｐゴシック" charset="-128"/>
                <a:cs typeface="ＭＳ Ｐゴシック" charset="-128"/>
              </a:rPr>
              <a:t>&lt;2  </a:t>
            </a:r>
            <a:r>
              <a:rPr lang="en-US" dirty="0" err="1">
                <a:solidFill>
                  <a:prstClr val="black"/>
                </a:solidFill>
                <a:latin typeface="Arial" pitchFamily="-112" charset="0"/>
                <a:ea typeface="ＭＳ Ｐゴシック" charset="-128"/>
                <a:cs typeface="ＭＳ Ｐゴシック" charset="-128"/>
              </a:rPr>
              <a:t>k</a:t>
            </a:r>
            <a:r>
              <a:rPr lang="en-US" baseline="-25000" dirty="0" err="1">
                <a:solidFill>
                  <a:prstClr val="black"/>
                </a:solidFill>
                <a:latin typeface="Arial" pitchFamily="-112" charset="0"/>
                <a:ea typeface="ＭＳ Ｐゴシック" charset="-128"/>
                <a:cs typeface="ＭＳ Ｐゴシック" charset="-128"/>
              </a:rPr>
              <a:t>max</a:t>
            </a:r>
            <a:r>
              <a:rPr lang="en-US" baseline="-25000" dirty="0">
                <a:solidFill>
                  <a:prstClr val="black"/>
                </a:solidFill>
                <a:latin typeface="Arial" pitchFamily="-112" charset="0"/>
                <a:ea typeface="ＭＳ Ｐゴシック" charset="-128"/>
                <a:cs typeface="ＭＳ Ｐゴシック" charset="-128"/>
              </a:rPr>
              <a:t> </a:t>
            </a:r>
            <a:r>
              <a:rPr lang="en-US" dirty="0">
                <a:solidFill>
                  <a:prstClr val="black"/>
                </a:solidFill>
                <a:latin typeface="Arial" pitchFamily="-112" charset="0"/>
                <a:ea typeface="ＭＳ Ｐゴシック" charset="-128"/>
                <a:cs typeface="ＭＳ Ｐゴシック" charset="-128"/>
              </a:rPr>
              <a:t>increases faster than N: condensation phenomena</a:t>
            </a:r>
          </a:p>
          <a:p>
            <a:pPr lvl="1"/>
            <a:r>
              <a:rPr lang="en-US" dirty="0">
                <a:solidFill>
                  <a:prstClr val="black"/>
                </a:solidFill>
                <a:latin typeface="Arial" pitchFamily="-112" charset="0"/>
                <a:ea typeface="ＭＳ Ｐゴシック" charset="-128"/>
                <a:cs typeface="ＭＳ Ｐゴシック" charset="-128"/>
              </a:rPr>
              <a:t> </a:t>
            </a:r>
            <a:r>
              <a:rPr lang="en-US" dirty="0" err="1">
                <a:solidFill>
                  <a:prstClr val="black"/>
                </a:solidFill>
                <a:latin typeface="Arial" pitchFamily="-112" charset="0"/>
                <a:ea typeface="ＭＳ Ｐゴシック" charset="-128"/>
                <a:cs typeface="ＭＳ Ｐゴシック" charset="-128"/>
                <a:sym typeface="Wingdings" pitchFamily="-112" charset="2"/>
              </a:rPr>
              <a:t></a:t>
            </a:r>
            <a:r>
              <a:rPr lang="en-US" dirty="0">
                <a:solidFill>
                  <a:prstClr val="black"/>
                </a:solidFill>
                <a:latin typeface="Arial" pitchFamily="-112" charset="0"/>
                <a:ea typeface="ＭＳ Ｐゴシック" charset="-128"/>
                <a:cs typeface="ＭＳ Ｐゴシック" charset="-128"/>
                <a:sym typeface="Wingdings" pitchFamily="-112" charset="2"/>
              </a:rPr>
              <a:t> the largest hub will grab an increasing fraction of links. </a:t>
            </a:r>
            <a:r>
              <a:rPr lang="en-US" dirty="0">
                <a:solidFill>
                  <a:prstClr val="black"/>
                </a:solidFill>
                <a:latin typeface="Arial" pitchFamily="-112" charset="0"/>
                <a:ea typeface="ＭＳ Ｐゴシック" charset="-128"/>
                <a:cs typeface="ＭＳ Ｐゴシック" charset="-128"/>
              </a:rPr>
              <a:t> Anomaly!</a:t>
            </a:r>
          </a:p>
          <a:p>
            <a:endParaRPr lang="en-US" dirty="0">
              <a:solidFill>
                <a:prstClr val="black"/>
              </a:solidFill>
              <a:latin typeface="Arial" pitchFamily="-112" charset="0"/>
              <a:ea typeface="ＭＳ Ｐゴシック" charset="-128"/>
              <a:cs typeface="ＭＳ Ｐゴシック" charset="-128"/>
            </a:endParaRPr>
          </a:p>
          <a:p>
            <a:r>
              <a:rPr lang="en-US" dirty="0">
                <a:solidFill>
                  <a:prstClr val="black"/>
                </a:solidFill>
                <a:latin typeface="Arial" pitchFamily="-112" charset="0"/>
                <a:ea typeface="ＭＳ Ｐゴシック" charset="-128"/>
                <a:cs typeface="ＭＳ Ｐゴシック" charset="-128"/>
              </a:rPr>
              <a:t>  </a:t>
            </a:r>
          </a:p>
        </p:txBody>
      </p:sp>
      <p:sp>
        <p:nvSpPr>
          <p:cNvPr id="6" name="TextBox 3"/>
          <p:cNvSpPr txBox="1">
            <a:spLocks noChangeArrowheads="1"/>
          </p:cNvSpPr>
          <p:nvPr/>
        </p:nvSpPr>
        <p:spPr bwMode="auto">
          <a:xfrm>
            <a:off x="622395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spTree>
    <p:extLst>
      <p:ext uri="{BB962C8B-B14F-4D97-AF65-F5344CB8AC3E}">
        <p14:creationId xmlns:p14="http://schemas.microsoft.com/office/powerpoint/2010/main" val="4244416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69637" name="TextBox 14"/>
          <p:cNvSpPr txBox="1">
            <a:spLocks noChangeArrowheads="1"/>
          </p:cNvSpPr>
          <p:nvPr/>
        </p:nvSpPr>
        <p:spPr bwMode="auto">
          <a:xfrm>
            <a:off x="1600200" y="0"/>
            <a:ext cx="5224463" cy="584200"/>
          </a:xfrm>
          <a:prstGeom prst="rect">
            <a:avLst/>
          </a:prstGeom>
          <a:noFill/>
          <a:ln w="9525">
            <a:noFill/>
            <a:miter lim="800000"/>
            <a:headEnd/>
            <a:tailEnd/>
          </a:ln>
        </p:spPr>
        <p:txBody>
          <a:bodyPr wrap="none">
            <a:prstTxWarp prst="textNoShape">
              <a:avLst/>
            </a:prstTxWarp>
            <a:spAutoFit/>
          </a:bodyPr>
          <a:lstStyle/>
          <a:p>
            <a:r>
              <a:rPr lang="en-US" sz="3200" b="1">
                <a:solidFill>
                  <a:srgbClr val="FF0000"/>
                </a:solidFill>
                <a:latin typeface="Arial" pitchFamily="-112" charset="0"/>
                <a:ea typeface="ＭＳ Ｐゴシック" charset="-128"/>
                <a:cs typeface="ＭＳ Ｐゴシック" charset="-128"/>
              </a:rPr>
              <a:t>Finite scale-free networks</a:t>
            </a:r>
          </a:p>
        </p:txBody>
      </p:sp>
      <p:graphicFrame>
        <p:nvGraphicFramePr>
          <p:cNvPr id="69635" name="Object 3"/>
          <p:cNvGraphicFramePr>
            <a:graphicFrameLocks noChangeAspect="1"/>
          </p:cNvGraphicFramePr>
          <p:nvPr/>
        </p:nvGraphicFramePr>
        <p:xfrm>
          <a:off x="3735387" y="4452106"/>
          <a:ext cx="1673225" cy="533400"/>
        </p:xfrm>
        <a:graphic>
          <a:graphicData uri="http://schemas.openxmlformats.org/presentationml/2006/ole">
            <mc:AlternateContent xmlns:mc="http://schemas.openxmlformats.org/markup-compatibility/2006">
              <mc:Choice xmlns:v="urn:schemas-microsoft-com:vml" Requires="v">
                <p:oleObj name="Equation" r:id="rId2" imgW="927100" imgH="355600" progId="Equation.DSMT4">
                  <p:embed/>
                </p:oleObj>
              </mc:Choice>
              <mc:Fallback>
                <p:oleObj name="Equation" r:id="rId2" imgW="927100" imgH="355600" progId="Equation.DSMT4">
                  <p:embed/>
                  <p:pic>
                    <p:nvPicPr>
                      <p:cNvPr id="69635"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5387" y="4452106"/>
                        <a:ext cx="1673225"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dirty="0">
                <a:solidFill>
                  <a:schemeClr val="bg1"/>
                </a:solidFill>
                <a:latin typeface="Helvetica" pitchFamily="-111" charset="0"/>
                <a:ea typeface="Helvetica" pitchFamily="-111" charset="0"/>
                <a:cs typeface="Helvetica" pitchFamily="-111" charset="0"/>
              </a:rPr>
              <a:t>The size of the largest hub</a:t>
            </a:r>
          </a:p>
        </p:txBody>
      </p:sp>
      <p:pic>
        <p:nvPicPr>
          <p:cNvPr id="2" name="Picture 1"/>
          <p:cNvPicPr>
            <a:picLocks noChangeAspect="1"/>
          </p:cNvPicPr>
          <p:nvPr/>
        </p:nvPicPr>
        <p:blipFill>
          <a:blip r:embed="rId4"/>
          <a:stretch>
            <a:fillRect/>
          </a:stretch>
        </p:blipFill>
        <p:spPr>
          <a:xfrm>
            <a:off x="2026708" y="1143000"/>
            <a:ext cx="4930070" cy="3113728"/>
          </a:xfrm>
          <a:prstGeom prst="rect">
            <a:avLst/>
          </a:prstGeom>
        </p:spPr>
      </p:pic>
      <p:sp>
        <p:nvSpPr>
          <p:cNvPr id="6" name="TextBox 3"/>
          <p:cNvSpPr txBox="1">
            <a:spLocks noChangeArrowheads="1"/>
          </p:cNvSpPr>
          <p:nvPr/>
        </p:nvSpPr>
        <p:spPr bwMode="auto">
          <a:xfrm>
            <a:off x="622395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spTree>
    <p:extLst>
      <p:ext uri="{BB962C8B-B14F-4D97-AF65-F5344CB8AC3E}">
        <p14:creationId xmlns:p14="http://schemas.microsoft.com/office/powerpoint/2010/main" val="17872057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0" y="2134225"/>
            <a:ext cx="9144000" cy="1446550"/>
          </a:xfrm>
          <a:prstGeom prst="rect">
            <a:avLst/>
          </a:prstGeom>
          <a:noFill/>
        </p:spPr>
        <p:txBody>
          <a:bodyPr wrap="square" rtlCol="0">
            <a:spAutoFit/>
          </a:bodyPr>
          <a:lstStyle/>
          <a:p>
            <a:pPr algn="ctr"/>
            <a:r>
              <a:rPr lang="en-US" sz="4400" dirty="0">
                <a:latin typeface="Trajan Pro"/>
                <a:cs typeface="Trajan Pro"/>
              </a:rPr>
              <a:t>The meaning of scale-free</a:t>
            </a:r>
          </a:p>
          <a:p>
            <a:pPr algn="ctr"/>
            <a:endParaRPr lang="hu-HU" sz="4400" b="1" dirty="0">
              <a:solidFill>
                <a:srgbClr val="FF0000"/>
              </a:solidFill>
              <a:latin typeface="Helvetica"/>
              <a:cs typeface="Helvetica"/>
            </a:endParaRPr>
          </a:p>
        </p:txBody>
      </p: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Trajan Pro"/>
                <a:ea typeface="Helvetica" pitchFamily="36" charset="0"/>
                <a:cs typeface="Trajan Pro"/>
              </a:rPr>
              <a:t>Section 4					</a:t>
            </a:r>
            <a:endParaRPr lang="en-US" sz="1600" dirty="0">
              <a:solidFill>
                <a:srgbClr val="FFFFFF"/>
              </a:solidFill>
              <a:latin typeface="Trajan Pro"/>
              <a:cs typeface="Trajan Pro"/>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7" name="TextBox 3"/>
          <p:cNvSpPr txBox="1">
            <a:spLocks noChangeArrowheads="1"/>
          </p:cNvSpPr>
          <p:nvPr/>
        </p:nvSpPr>
        <p:spPr bwMode="auto">
          <a:xfrm>
            <a:off x="622395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spTree>
    <p:extLst>
      <p:ext uri="{BB962C8B-B14F-4D97-AF65-F5344CB8AC3E}">
        <p14:creationId xmlns:p14="http://schemas.microsoft.com/office/powerpoint/2010/main" val="26663887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8674" name="TextBox 54"/>
          <p:cNvSpPr txBox="1">
            <a:spLocks noChangeArrowheads="1"/>
          </p:cNvSpPr>
          <p:nvPr/>
        </p:nvSpPr>
        <p:spPr bwMode="auto">
          <a:xfrm>
            <a:off x="330200" y="1423988"/>
            <a:ext cx="8610600" cy="1200150"/>
          </a:xfrm>
          <a:prstGeom prst="rect">
            <a:avLst/>
          </a:prstGeom>
          <a:noFill/>
          <a:ln w="9525">
            <a:noFill/>
            <a:miter lim="800000"/>
            <a:headEnd/>
            <a:tailEnd/>
          </a:ln>
        </p:spPr>
        <p:txBody>
          <a:bodyPr>
            <a:prstTxWarp prst="textNoShape">
              <a:avLst/>
            </a:prstTxWarp>
            <a:spAutoFit/>
          </a:bodyPr>
          <a:lstStyle/>
          <a:p>
            <a:r>
              <a:rPr lang="en-US" b="1">
                <a:latin typeface="Helvetica" pitchFamily="-111" charset="0"/>
                <a:ea typeface="Helvetica" pitchFamily="-111" charset="0"/>
                <a:cs typeface="Helvetica" pitchFamily="-111" charset="0"/>
              </a:rPr>
              <a:t>Definition:</a:t>
            </a:r>
          </a:p>
          <a:p>
            <a:endParaRPr lang="en-US" b="1">
              <a:solidFill>
                <a:srgbClr val="FF0000"/>
              </a:solidFill>
              <a:latin typeface="Helvetica" pitchFamily="-111" charset="0"/>
              <a:ea typeface="Helvetica" pitchFamily="-111" charset="0"/>
              <a:cs typeface="Helvetica" pitchFamily="-111" charset="0"/>
            </a:endParaRPr>
          </a:p>
          <a:p>
            <a:r>
              <a:rPr lang="en-US" b="1">
                <a:solidFill>
                  <a:srgbClr val="FF0000"/>
                </a:solidFill>
                <a:latin typeface="Helvetica" pitchFamily="-111" charset="0"/>
                <a:ea typeface="Helvetica" pitchFamily="-111" charset="0"/>
                <a:cs typeface="Helvetica" pitchFamily="-111" charset="0"/>
              </a:rPr>
              <a:t>Networks with a power law tail in their degree distribution are called </a:t>
            </a:r>
          </a:p>
          <a:p>
            <a:r>
              <a:rPr lang="en-US" b="1">
                <a:solidFill>
                  <a:srgbClr val="FF0000"/>
                </a:solidFill>
                <a:latin typeface="Helvetica" pitchFamily="-111" charset="0"/>
                <a:ea typeface="Helvetica" pitchFamily="-111" charset="0"/>
                <a:cs typeface="Helvetica" pitchFamily="-111" charset="0"/>
              </a:rPr>
              <a:t>‘scale-free networks’ </a:t>
            </a:r>
          </a:p>
        </p:txBody>
      </p:sp>
      <p:sp>
        <p:nvSpPr>
          <p:cNvPr id="28675" name="TextBox 55"/>
          <p:cNvSpPr txBox="1">
            <a:spLocks noChangeArrowheads="1"/>
          </p:cNvSpPr>
          <p:nvPr/>
        </p:nvSpPr>
        <p:spPr bwMode="auto">
          <a:xfrm>
            <a:off x="342900" y="2857500"/>
            <a:ext cx="3738563" cy="646113"/>
          </a:xfrm>
          <a:prstGeom prst="rect">
            <a:avLst/>
          </a:prstGeom>
          <a:noFill/>
          <a:ln w="9525">
            <a:noFill/>
            <a:miter lim="800000"/>
            <a:headEnd/>
            <a:tailEnd/>
          </a:ln>
        </p:spPr>
        <p:txBody>
          <a:bodyPr wrap="none">
            <a:prstTxWarp prst="textNoShape">
              <a:avLst/>
            </a:prstTxWarp>
            <a:spAutoFit/>
          </a:bodyPr>
          <a:lstStyle/>
          <a:p>
            <a:r>
              <a:rPr lang="en-US">
                <a:latin typeface="Helvetica" pitchFamily="-111" charset="0"/>
                <a:ea typeface="Helvetica" pitchFamily="-111" charset="0"/>
                <a:cs typeface="Helvetica" pitchFamily="-111" charset="0"/>
              </a:rPr>
              <a:t>Where does the name come from?</a:t>
            </a:r>
          </a:p>
          <a:p>
            <a:endParaRPr lang="en-US"/>
          </a:p>
        </p:txBody>
      </p:sp>
      <p:sp>
        <p:nvSpPr>
          <p:cNvPr id="28676" name="Rectangle 2"/>
          <p:cNvSpPr>
            <a:spLocks noChangeArrowheads="1"/>
          </p:cNvSpPr>
          <p:nvPr/>
        </p:nvSpPr>
        <p:spPr bwMode="auto">
          <a:xfrm>
            <a:off x="342900" y="3640138"/>
            <a:ext cx="7623175" cy="831850"/>
          </a:xfrm>
          <a:prstGeom prst="rect">
            <a:avLst/>
          </a:prstGeom>
          <a:noFill/>
          <a:ln w="9525">
            <a:noFill/>
            <a:miter lim="800000"/>
            <a:headEnd/>
            <a:tailEnd/>
          </a:ln>
        </p:spPr>
        <p:txBody>
          <a:bodyPr>
            <a:prstTxWarp prst="textNoShape">
              <a:avLst/>
            </a:prstTxWarp>
            <a:spAutoFit/>
          </a:bodyPr>
          <a:lstStyle/>
          <a:p>
            <a:r>
              <a:rPr lang="en-GB" sz="2400" b="1">
                <a:solidFill>
                  <a:srgbClr val="0000FF"/>
                </a:solidFill>
                <a:latin typeface="Helvetica" pitchFamily="-111" charset="0"/>
                <a:ea typeface="Helvetica" pitchFamily="-111" charset="0"/>
                <a:cs typeface="Helvetica" pitchFamily="-111" charset="0"/>
              </a:rPr>
              <a:t>Critical Phenomena and scale-invariance</a:t>
            </a:r>
          </a:p>
          <a:p>
            <a:r>
              <a:rPr lang="en-GB" sz="2400">
                <a:latin typeface="Helvetica" pitchFamily="-111" charset="0"/>
                <a:ea typeface="Helvetica" pitchFamily="-111" charset="0"/>
                <a:cs typeface="Helvetica" pitchFamily="-111" charset="0"/>
              </a:rPr>
              <a:t> (a detour)</a:t>
            </a:r>
            <a:endParaRPr lang="en-US" sz="2400">
              <a:latin typeface="Helvetica" pitchFamily="-111" charset="0"/>
              <a:ea typeface="Helvetica" pitchFamily="-111" charset="0"/>
              <a:cs typeface="Helvetica" pitchFamily="-111" charset="0"/>
            </a:endParaRPr>
          </a:p>
        </p:txBody>
      </p:sp>
      <p:sp>
        <p:nvSpPr>
          <p:cNvPr id="28677" name="TextBox 2"/>
          <p:cNvSpPr txBox="1">
            <a:spLocks noChangeArrowheads="1"/>
          </p:cNvSpPr>
          <p:nvPr/>
        </p:nvSpPr>
        <p:spPr bwMode="auto">
          <a:xfrm>
            <a:off x="4729163" y="6362700"/>
            <a:ext cx="3236912" cy="369888"/>
          </a:xfrm>
          <a:prstGeom prst="rect">
            <a:avLst/>
          </a:prstGeom>
          <a:noFill/>
          <a:ln w="9525">
            <a:noFill/>
            <a:miter lim="800000"/>
            <a:headEnd/>
            <a:tailEnd/>
          </a:ln>
        </p:spPr>
        <p:txBody>
          <a:bodyPr wrap="none">
            <a:prstTxWarp prst="textNoShape">
              <a:avLst/>
            </a:prstTxWarp>
            <a:spAutoFit/>
          </a:bodyPr>
          <a:lstStyle/>
          <a:p>
            <a:r>
              <a:rPr lang="en-US"/>
              <a:t>Slides after </a:t>
            </a:r>
            <a:r>
              <a:rPr lang="en-US" b="1"/>
              <a:t>Dante R. Chialvo </a:t>
            </a:r>
            <a:endParaRPr lang="en-US"/>
          </a:p>
        </p:txBody>
      </p:sp>
      <p:sp>
        <p:nvSpPr>
          <p:cNvPr id="28678" name="TextBox 2"/>
          <p:cNvSpPr txBox="1">
            <a:spLocks noChangeArrowheads="1"/>
          </p:cNvSpPr>
          <p:nvPr/>
        </p:nvSpPr>
        <p:spPr bwMode="auto">
          <a:xfrm>
            <a:off x="330200" y="5264150"/>
            <a:ext cx="1881188" cy="246063"/>
          </a:xfrm>
          <a:prstGeom prst="rect">
            <a:avLst/>
          </a:prstGeom>
          <a:noFill/>
          <a:ln w="9525">
            <a:noFill/>
            <a:miter lim="800000"/>
            <a:headEnd/>
            <a:tailEnd/>
          </a:ln>
        </p:spPr>
        <p:txBody>
          <a:bodyPr wrap="none">
            <a:prstTxWarp prst="textNoShape">
              <a:avLst/>
            </a:prstTxWarp>
            <a:spAutoFit/>
          </a:bodyPr>
          <a:lstStyle/>
          <a:p>
            <a:r>
              <a:rPr lang="en-US" sz="1000">
                <a:latin typeface="Helvetica" pitchFamily="-111" charset="0"/>
                <a:ea typeface="Helvetica" pitchFamily="-111" charset="0"/>
                <a:cs typeface="Helvetica" pitchFamily="-111" charset="0"/>
              </a:rPr>
              <a:t>Slides after </a:t>
            </a:r>
            <a:r>
              <a:rPr lang="en-US" sz="1000" b="1">
                <a:latin typeface="Helvetica" pitchFamily="-111" charset="0"/>
                <a:ea typeface="Helvetica" pitchFamily="-111" charset="0"/>
                <a:cs typeface="Helvetica" pitchFamily="-111" charset="0"/>
              </a:rPr>
              <a:t>Dante R. Chialvo </a:t>
            </a:r>
            <a:endParaRPr lang="en-US" sz="1000">
              <a:latin typeface="Helvetica" pitchFamily="-111" charset="0"/>
              <a:ea typeface="Helvetica" pitchFamily="-111" charset="0"/>
              <a:cs typeface="Helvetica" pitchFamily="-111" charset="0"/>
            </a:endParaRPr>
          </a:p>
        </p:txBody>
      </p:sp>
      <p:sp>
        <p:nvSpPr>
          <p:cNvPr id="28680"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a:solidFill>
                  <a:schemeClr val="bg1"/>
                </a:solidFill>
                <a:latin typeface="Helvetica" pitchFamily="-111" charset="0"/>
                <a:ea typeface="Helvetica" pitchFamily="-111" charset="0"/>
                <a:cs typeface="Helvetica" pitchFamily="-111" charset="0"/>
              </a:rPr>
              <a:t>Scale-free networks: Definition</a:t>
            </a:r>
          </a:p>
        </p:txBody>
      </p:sp>
      <p:sp>
        <p:nvSpPr>
          <p:cNvPr id="10" name="TextBox 3"/>
          <p:cNvSpPr txBox="1">
            <a:spLocks noChangeArrowheads="1"/>
          </p:cNvSpPr>
          <p:nvPr/>
        </p:nvSpPr>
        <p:spPr bwMode="auto">
          <a:xfrm>
            <a:off x="622395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spTree>
    <p:extLst>
      <p:ext uri="{BB962C8B-B14F-4D97-AF65-F5344CB8AC3E}">
        <p14:creationId xmlns:p14="http://schemas.microsoft.com/office/powerpoint/2010/main" val="99878367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75" y="0"/>
            <a:ext cx="6572250" cy="1104636"/>
          </a:xfrm>
        </p:spPr>
        <p:txBody>
          <a:bodyPr>
            <a:normAutofit/>
          </a:bodyPr>
          <a:lstStyle/>
          <a:p>
            <a:pPr algn="ctr"/>
            <a:r>
              <a:rPr lang="en-US" sz="2667" b="1" dirty="0">
                <a:solidFill>
                  <a:srgbClr val="0070C0"/>
                </a:solidFill>
              </a:rPr>
              <a:t>Example: COVID-19 Control</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762000" y="973459"/>
                <a:ext cx="7620000" cy="1333500"/>
              </a:xfrm>
            </p:spPr>
            <p:txBody>
              <a:bodyPr>
                <a:normAutofit lnSpcReduction="10000"/>
              </a:bodyPr>
              <a:lstStyle/>
              <a:p>
                <a:r>
                  <a:rPr lang="en-US" sz="1333" dirty="0"/>
                  <a:t>Formally defined optimal control in the risk networks: </a:t>
                </a:r>
                <a14:m>
                  <m:oMath xmlns:m="http://schemas.openxmlformats.org/officeDocument/2006/math">
                    <m:r>
                      <a:rPr lang="en-US" sz="1333" b="0" i="1" smtClean="0">
                        <a:latin typeface="Cambria Math" panose="02040503050406030204" pitchFamily="18" charset="0"/>
                      </a:rPr>
                      <m:t>𝑥</m:t>
                    </m:r>
                    <m:d>
                      <m:dPr>
                        <m:ctrlPr>
                          <a:rPr lang="en-US" sz="1333" b="0" i="1" smtClean="0">
                            <a:latin typeface="Cambria Math" panose="02040503050406030204" pitchFamily="18" charset="0"/>
                          </a:rPr>
                        </m:ctrlPr>
                      </m:dPr>
                      <m:e>
                        <m:r>
                          <a:rPr lang="en-US" sz="1333" b="0" i="1" smtClean="0">
                            <a:latin typeface="Cambria Math" panose="02040503050406030204" pitchFamily="18" charset="0"/>
                          </a:rPr>
                          <m:t>𝑘</m:t>
                        </m:r>
                        <m:r>
                          <a:rPr lang="en-US" sz="1333" b="0" i="1" smtClean="0">
                            <a:latin typeface="Cambria Math" panose="02040503050406030204" pitchFamily="18" charset="0"/>
                          </a:rPr>
                          <m:t>+1</m:t>
                        </m:r>
                      </m:e>
                    </m:d>
                    <m:r>
                      <a:rPr lang="en-US" sz="1333" b="0" i="1" smtClean="0">
                        <a:latin typeface="Cambria Math" panose="02040503050406030204" pitchFamily="18" charset="0"/>
                      </a:rPr>
                      <m:t>=</m:t>
                    </m:r>
                    <m:r>
                      <a:rPr lang="en-US" sz="1333" b="0" i="1" smtClean="0">
                        <a:latin typeface="Cambria Math" panose="02040503050406030204" pitchFamily="18" charset="0"/>
                      </a:rPr>
                      <m:t>𝐹</m:t>
                    </m:r>
                    <m:d>
                      <m:dPr>
                        <m:begChr m:val="["/>
                        <m:endChr m:val="]"/>
                        <m:ctrlPr>
                          <a:rPr lang="en-US" sz="1333" b="0" i="1" smtClean="0">
                            <a:latin typeface="Cambria Math" panose="02040503050406030204" pitchFamily="18" charset="0"/>
                          </a:rPr>
                        </m:ctrlPr>
                      </m:dPr>
                      <m:e>
                        <m:r>
                          <a:rPr lang="en-US" sz="1333" b="0" i="1" smtClean="0">
                            <a:latin typeface="Cambria Math" panose="02040503050406030204" pitchFamily="18" charset="0"/>
                          </a:rPr>
                          <m:t>𝑥</m:t>
                        </m:r>
                        <m:d>
                          <m:dPr>
                            <m:ctrlPr>
                              <a:rPr lang="en-US" sz="1333" b="0" i="1" smtClean="0">
                                <a:latin typeface="Cambria Math" panose="02040503050406030204" pitchFamily="18" charset="0"/>
                              </a:rPr>
                            </m:ctrlPr>
                          </m:dPr>
                          <m:e>
                            <m:r>
                              <a:rPr lang="en-US" sz="1333" b="0" i="1" smtClean="0">
                                <a:latin typeface="Cambria Math" panose="02040503050406030204" pitchFamily="18" charset="0"/>
                              </a:rPr>
                              <m:t>𝑘</m:t>
                            </m:r>
                          </m:e>
                        </m:d>
                      </m:e>
                    </m:d>
                    <m:r>
                      <a:rPr lang="en-US" sz="1333" b="0" i="1" smtClean="0">
                        <a:latin typeface="Cambria Math" panose="02040503050406030204" pitchFamily="18" charset="0"/>
                      </a:rPr>
                      <m:t>+</m:t>
                    </m:r>
                    <m:r>
                      <a:rPr lang="en-US" sz="1333" b="0" i="1" smtClean="0">
                        <a:latin typeface="Cambria Math" panose="02040503050406030204" pitchFamily="18" charset="0"/>
                      </a:rPr>
                      <m:t>𝐺</m:t>
                    </m:r>
                    <m:d>
                      <m:dPr>
                        <m:begChr m:val="["/>
                        <m:endChr m:val="]"/>
                        <m:ctrlPr>
                          <a:rPr lang="en-US" sz="1333" b="0" i="1" smtClean="0">
                            <a:latin typeface="Cambria Math" panose="02040503050406030204" pitchFamily="18" charset="0"/>
                          </a:rPr>
                        </m:ctrlPr>
                      </m:dPr>
                      <m:e>
                        <m:r>
                          <a:rPr lang="en-US" sz="1333" b="0" i="1" smtClean="0">
                            <a:latin typeface="Cambria Math" panose="02040503050406030204" pitchFamily="18" charset="0"/>
                          </a:rPr>
                          <m:t>𝑥</m:t>
                        </m:r>
                        <m:d>
                          <m:dPr>
                            <m:ctrlPr>
                              <a:rPr lang="en-US" sz="1333" b="0" i="1" smtClean="0">
                                <a:latin typeface="Cambria Math" panose="02040503050406030204" pitchFamily="18" charset="0"/>
                              </a:rPr>
                            </m:ctrlPr>
                          </m:dPr>
                          <m:e>
                            <m:r>
                              <a:rPr lang="en-US" sz="1333" b="0" i="1" smtClean="0">
                                <a:latin typeface="Cambria Math" panose="02040503050406030204" pitchFamily="18" charset="0"/>
                              </a:rPr>
                              <m:t>𝑘</m:t>
                            </m:r>
                          </m:e>
                        </m:d>
                        <m:r>
                          <a:rPr lang="en-US" sz="1333" b="0" i="1" smtClean="0">
                            <a:latin typeface="Cambria Math" panose="02040503050406030204" pitchFamily="18" charset="0"/>
                          </a:rPr>
                          <m:t>,</m:t>
                        </m:r>
                        <m:r>
                          <a:rPr lang="en-US" sz="1333" b="0" i="1" smtClean="0">
                            <a:latin typeface="Cambria Math" panose="02040503050406030204" pitchFamily="18" charset="0"/>
                          </a:rPr>
                          <m:t>𝐸</m:t>
                        </m:r>
                      </m:e>
                    </m:d>
                    <m:r>
                      <a:rPr lang="en-US" sz="1333" b="0" i="1" smtClean="0">
                        <a:latin typeface="Cambria Math" panose="02040503050406030204" pitchFamily="18" charset="0"/>
                      </a:rPr>
                      <m:t>+</m:t>
                    </m:r>
                    <m:r>
                      <a:rPr lang="en-US" sz="1333" b="0" i="1" smtClean="0">
                        <a:latin typeface="Cambria Math" panose="02040503050406030204" pitchFamily="18" charset="0"/>
                      </a:rPr>
                      <m:t>𝐵𝑈</m:t>
                    </m:r>
                  </m:oMath>
                </a14:m>
                <a:endParaRPr lang="en-US" sz="1333" dirty="0"/>
              </a:p>
              <a:p>
                <a:r>
                  <a:rPr lang="en-US" sz="1333" dirty="0"/>
                  <a:t>Established a function of controllability index and corresponding optimal energy and conditions for nonnegative optimal control</a:t>
                </a:r>
              </a:p>
              <a:p>
                <a:r>
                  <a:rPr lang="en-US" sz="1333" dirty="0"/>
                  <a:t>Provided a universal methodology of applying the LQR control in real world networked systems</a:t>
                </a:r>
              </a:p>
              <a:p>
                <a:r>
                  <a:rPr lang="en-US" sz="1333" b="1" dirty="0"/>
                  <a:t>Qualitative analysis of COVID-19 governmental policies</a:t>
                </a:r>
              </a:p>
              <a:p>
                <a:endParaRPr lang="en-US"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762000" y="973459"/>
                <a:ext cx="7620000" cy="1333500"/>
              </a:xfrm>
              <a:blipFill>
                <a:blip r:embed="rId2"/>
                <a:stretch>
                  <a:fillRect l="-80" t="-3670" b="-1835"/>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F3081D5E-FE68-4115-B6F4-4735CF4DEAE8}" type="slidenum">
              <a:rPr lang="ru-RU" smtClean="0"/>
              <a:pPr/>
              <a:t>2</a:t>
            </a:fld>
            <a:endParaRPr lang="ru-RU"/>
          </a:p>
        </p:txBody>
      </p:sp>
      <p:pic>
        <p:nvPicPr>
          <p:cNvPr id="6" name="Picture 5" descr="Diagram&#10;&#10;Description automatically generated">
            <a:extLst>
              <a:ext uri="{FF2B5EF4-FFF2-40B4-BE49-F238E27FC236}">
                <a16:creationId xmlns:a16="http://schemas.microsoft.com/office/drawing/2014/main" id="{2F4D7F33-16F9-61BC-02B0-5D43CED1FC0C}"/>
              </a:ext>
            </a:extLst>
          </p:cNvPr>
          <p:cNvPicPr>
            <a:picLocks noChangeAspect="1"/>
          </p:cNvPicPr>
          <p:nvPr/>
        </p:nvPicPr>
        <p:blipFill>
          <a:blip r:embed="rId3"/>
          <a:stretch>
            <a:fillRect/>
          </a:stretch>
        </p:blipFill>
        <p:spPr>
          <a:xfrm>
            <a:off x="848903" y="2902384"/>
            <a:ext cx="4000500" cy="2530813"/>
          </a:xfrm>
          <a:prstGeom prst="rect">
            <a:avLst/>
          </a:prstGeom>
        </p:spPr>
      </p:pic>
      <p:pic>
        <p:nvPicPr>
          <p:cNvPr id="8" name="Picture 7" descr="Chart, histogram">
            <a:extLst>
              <a:ext uri="{FF2B5EF4-FFF2-40B4-BE49-F238E27FC236}">
                <a16:creationId xmlns:a16="http://schemas.microsoft.com/office/drawing/2014/main" id="{11487B43-3BC6-4E4D-E9F0-0DB91958DEFE}"/>
              </a:ext>
            </a:extLst>
          </p:cNvPr>
          <p:cNvPicPr>
            <a:picLocks noChangeAspect="1"/>
          </p:cNvPicPr>
          <p:nvPr/>
        </p:nvPicPr>
        <p:blipFill>
          <a:blip r:embed="rId4"/>
          <a:stretch>
            <a:fillRect/>
          </a:stretch>
        </p:blipFill>
        <p:spPr>
          <a:xfrm>
            <a:off x="5080000" y="2328840"/>
            <a:ext cx="3121518" cy="1676400"/>
          </a:xfrm>
          <a:prstGeom prst="rect">
            <a:avLst/>
          </a:prstGeom>
        </p:spPr>
      </p:pic>
      <p:pic>
        <p:nvPicPr>
          <p:cNvPr id="10" name="Picture 9" descr="Chart, histogram&#10;&#10;Description automatically generated">
            <a:extLst>
              <a:ext uri="{FF2B5EF4-FFF2-40B4-BE49-F238E27FC236}">
                <a16:creationId xmlns:a16="http://schemas.microsoft.com/office/drawing/2014/main" id="{4322943C-4BDF-3408-DFF4-E31CEFF8FAB5}"/>
              </a:ext>
            </a:extLst>
          </p:cNvPr>
          <p:cNvPicPr>
            <a:picLocks noChangeAspect="1"/>
          </p:cNvPicPr>
          <p:nvPr/>
        </p:nvPicPr>
        <p:blipFill>
          <a:blip r:embed="rId5"/>
          <a:stretch>
            <a:fillRect/>
          </a:stretch>
        </p:blipFill>
        <p:spPr>
          <a:xfrm>
            <a:off x="5203650" y="4027121"/>
            <a:ext cx="3091448" cy="1672639"/>
          </a:xfrm>
          <a:prstGeom prst="rect">
            <a:avLst/>
          </a:prstGeom>
        </p:spPr>
      </p:pic>
    </p:spTree>
    <p:extLst>
      <p:ext uri="{BB962C8B-B14F-4D97-AF65-F5344CB8AC3E}">
        <p14:creationId xmlns:p14="http://schemas.microsoft.com/office/powerpoint/2010/main" val="3042030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71682"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a:solidFill>
                  <a:schemeClr val="bg1"/>
                </a:solidFill>
                <a:latin typeface="Trajan Pro" pitchFamily="-84" charset="0"/>
                <a:ea typeface="Helvetica" pitchFamily="-84" charset="0"/>
                <a:cs typeface="Helvetica" pitchFamily="-84" charset="0"/>
              </a:rPr>
              <a:t>Phase transitions in complex systems I: Magnetism</a:t>
            </a:r>
          </a:p>
        </p:txBody>
      </p:sp>
      <p:pic>
        <p:nvPicPr>
          <p:cNvPr id="71683" name="Picture 9" descr="F-RG-spins-marci.jpg"/>
          <p:cNvPicPr>
            <a:picLocks noChangeAspect="1"/>
          </p:cNvPicPr>
          <p:nvPr/>
        </p:nvPicPr>
        <p:blipFill>
          <a:blip r:embed="rId2"/>
          <a:srcRect/>
          <a:stretch>
            <a:fillRect/>
          </a:stretch>
        </p:blipFill>
        <p:spPr bwMode="auto">
          <a:xfrm>
            <a:off x="0" y="612370"/>
            <a:ext cx="9144000" cy="3200400"/>
          </a:xfrm>
          <a:prstGeom prst="rect">
            <a:avLst/>
          </a:prstGeom>
          <a:noFill/>
          <a:ln w="9525">
            <a:noFill/>
            <a:miter lim="800000"/>
            <a:headEnd/>
            <a:tailEnd/>
          </a:ln>
        </p:spPr>
      </p:pic>
      <p:pic>
        <p:nvPicPr>
          <p:cNvPr id="4" name="Picture 58" descr="Screen shot 2010-02-17 at 13.24.13 PM.png"/>
          <p:cNvPicPr>
            <a:picLocks noChangeAspect="1"/>
          </p:cNvPicPr>
          <p:nvPr/>
        </p:nvPicPr>
        <p:blipFill>
          <a:blip r:embed="rId3"/>
          <a:srcRect/>
          <a:stretch>
            <a:fillRect/>
          </a:stretch>
        </p:blipFill>
        <p:spPr bwMode="auto">
          <a:xfrm>
            <a:off x="4101966" y="823516"/>
            <a:ext cx="2514600" cy="273050"/>
          </a:xfrm>
          <a:prstGeom prst="rect">
            <a:avLst/>
          </a:prstGeom>
          <a:noFill/>
          <a:ln w="9525">
            <a:noFill/>
            <a:miter lim="800000"/>
            <a:headEnd/>
            <a:tailEnd/>
          </a:ln>
        </p:spPr>
      </p:pic>
      <p:pic>
        <p:nvPicPr>
          <p:cNvPr id="5" name="Picture 5"/>
          <p:cNvPicPr>
            <a:picLocks noChangeAspect="1" noChangeArrowheads="1"/>
          </p:cNvPicPr>
          <p:nvPr/>
        </p:nvPicPr>
        <p:blipFill>
          <a:blip r:embed="rId4"/>
          <a:srcRect/>
          <a:stretch>
            <a:fillRect/>
          </a:stretch>
        </p:blipFill>
        <p:spPr bwMode="auto">
          <a:xfrm>
            <a:off x="601663" y="4043363"/>
            <a:ext cx="1439862" cy="1200150"/>
          </a:xfrm>
          <a:prstGeom prst="rect">
            <a:avLst/>
          </a:prstGeom>
          <a:noFill/>
          <a:ln w="9525">
            <a:noFill/>
            <a:miter lim="800000"/>
            <a:headEnd type="none" w="sm" len="sm"/>
            <a:tailEnd type="none" w="sm" len="sm"/>
          </a:ln>
        </p:spPr>
      </p:pic>
      <p:pic>
        <p:nvPicPr>
          <p:cNvPr id="6" name="Picture 7"/>
          <p:cNvPicPr>
            <a:picLocks noChangeAspect="1" noChangeArrowheads="1"/>
          </p:cNvPicPr>
          <p:nvPr/>
        </p:nvPicPr>
        <p:blipFill>
          <a:blip r:embed="rId5"/>
          <a:srcRect/>
          <a:stretch>
            <a:fillRect/>
          </a:stretch>
        </p:blipFill>
        <p:spPr bwMode="auto">
          <a:xfrm>
            <a:off x="2201863" y="3994150"/>
            <a:ext cx="1439862" cy="1200150"/>
          </a:xfrm>
          <a:prstGeom prst="rect">
            <a:avLst/>
          </a:prstGeom>
          <a:noFill/>
          <a:ln w="9525">
            <a:noFill/>
            <a:miter lim="800000"/>
            <a:headEnd type="none" w="sm" len="sm"/>
            <a:tailEnd type="none" w="sm" len="sm"/>
          </a:ln>
        </p:spPr>
      </p:pic>
      <p:sp>
        <p:nvSpPr>
          <p:cNvPr id="7" name="Text Box 12"/>
          <p:cNvSpPr txBox="1">
            <a:spLocks noChangeArrowheads="1"/>
          </p:cNvSpPr>
          <p:nvPr/>
        </p:nvSpPr>
        <p:spPr bwMode="auto">
          <a:xfrm>
            <a:off x="601663" y="3787775"/>
            <a:ext cx="1008062" cy="276225"/>
          </a:xfrm>
          <a:prstGeom prst="rect">
            <a:avLst/>
          </a:prstGeom>
          <a:noFill/>
          <a:ln w="9525">
            <a:noFill/>
            <a:miter lim="800000"/>
            <a:headEnd type="none" w="sm" len="sm"/>
            <a:tailEnd type="none" w="sm" len="sm"/>
          </a:ln>
        </p:spPr>
        <p:txBody>
          <a:bodyPr>
            <a:prstTxWarp prst="textNoShape">
              <a:avLst/>
            </a:prstTxWarp>
            <a:spAutoFit/>
          </a:bodyPr>
          <a:lstStyle/>
          <a:p>
            <a:pPr>
              <a:spcBef>
                <a:spcPct val="50000"/>
              </a:spcBef>
            </a:pPr>
            <a:r>
              <a:rPr lang="en-US" sz="1200"/>
              <a:t>T = 0.99 T</a:t>
            </a:r>
            <a:r>
              <a:rPr lang="en-US" sz="1200" baseline="-25000"/>
              <a:t>c</a:t>
            </a:r>
            <a:endParaRPr lang="es-ES" sz="1200" baseline="-25000"/>
          </a:p>
        </p:txBody>
      </p:sp>
      <p:sp>
        <p:nvSpPr>
          <p:cNvPr id="8" name="Text Box 13"/>
          <p:cNvSpPr txBox="1">
            <a:spLocks noChangeArrowheads="1"/>
          </p:cNvSpPr>
          <p:nvPr/>
        </p:nvSpPr>
        <p:spPr bwMode="auto">
          <a:xfrm>
            <a:off x="2227263" y="3765550"/>
            <a:ext cx="1006475" cy="277813"/>
          </a:xfrm>
          <a:prstGeom prst="rect">
            <a:avLst/>
          </a:prstGeom>
          <a:noFill/>
          <a:ln w="9525">
            <a:noFill/>
            <a:miter lim="800000"/>
            <a:headEnd type="none" w="sm" len="sm"/>
            <a:tailEnd type="none" w="sm" len="sm"/>
          </a:ln>
        </p:spPr>
        <p:txBody>
          <a:bodyPr>
            <a:prstTxWarp prst="textNoShape">
              <a:avLst/>
            </a:prstTxWarp>
            <a:spAutoFit/>
          </a:bodyPr>
          <a:lstStyle/>
          <a:p>
            <a:pPr>
              <a:spcBef>
                <a:spcPct val="50000"/>
              </a:spcBef>
            </a:pPr>
            <a:r>
              <a:rPr lang="en-US" sz="1200"/>
              <a:t>T = 0.999 T</a:t>
            </a:r>
            <a:r>
              <a:rPr lang="en-US" sz="1200" baseline="-25000"/>
              <a:t>c</a:t>
            </a:r>
            <a:endParaRPr lang="es-ES" sz="1200" baseline="-25000"/>
          </a:p>
        </p:txBody>
      </p:sp>
      <p:sp>
        <p:nvSpPr>
          <p:cNvPr id="9" name="Line 19"/>
          <p:cNvSpPr>
            <a:spLocks noChangeShapeType="1"/>
          </p:cNvSpPr>
          <p:nvPr/>
        </p:nvSpPr>
        <p:spPr bwMode="auto">
          <a:xfrm>
            <a:off x="1825625" y="5122863"/>
            <a:ext cx="0" cy="420687"/>
          </a:xfrm>
          <a:prstGeom prst="line">
            <a:avLst/>
          </a:prstGeom>
          <a:noFill/>
          <a:ln w="9525">
            <a:solidFill>
              <a:schemeClr val="tx1"/>
            </a:solidFill>
            <a:miter lim="800000"/>
            <a:headEnd type="none" w="sm" len="sm"/>
            <a:tailEnd type="none" w="sm" len="sm"/>
          </a:ln>
        </p:spPr>
        <p:txBody>
          <a:bodyPr wrap="none">
            <a:prstTxWarp prst="textNoShape">
              <a:avLst/>
            </a:prstTxWarp>
          </a:bodyPr>
          <a:lstStyle/>
          <a:p>
            <a:endParaRPr lang="en-US"/>
          </a:p>
        </p:txBody>
      </p:sp>
      <p:sp>
        <p:nvSpPr>
          <p:cNvPr id="10" name="Line 20"/>
          <p:cNvSpPr>
            <a:spLocks noChangeShapeType="1"/>
          </p:cNvSpPr>
          <p:nvPr/>
        </p:nvSpPr>
        <p:spPr bwMode="auto">
          <a:xfrm>
            <a:off x="1898650" y="5122863"/>
            <a:ext cx="0" cy="420687"/>
          </a:xfrm>
          <a:prstGeom prst="line">
            <a:avLst/>
          </a:prstGeom>
          <a:noFill/>
          <a:ln w="9525">
            <a:solidFill>
              <a:schemeClr val="tx1"/>
            </a:solidFill>
            <a:miter lim="800000"/>
            <a:headEnd type="none" w="sm" len="sm"/>
            <a:tailEnd type="none" w="sm" len="sm"/>
          </a:ln>
        </p:spPr>
        <p:txBody>
          <a:bodyPr wrap="none">
            <a:prstTxWarp prst="textNoShape">
              <a:avLst/>
            </a:prstTxWarp>
          </a:bodyPr>
          <a:lstStyle/>
          <a:p>
            <a:endParaRPr lang="en-US"/>
          </a:p>
        </p:txBody>
      </p:sp>
      <p:sp>
        <p:nvSpPr>
          <p:cNvPr id="11" name="Line 21"/>
          <p:cNvSpPr>
            <a:spLocks noChangeShapeType="1"/>
          </p:cNvSpPr>
          <p:nvPr/>
        </p:nvSpPr>
        <p:spPr bwMode="auto">
          <a:xfrm>
            <a:off x="1754188" y="5483225"/>
            <a:ext cx="215900" cy="0"/>
          </a:xfrm>
          <a:prstGeom prst="line">
            <a:avLst/>
          </a:prstGeom>
          <a:noFill/>
          <a:ln w="9525">
            <a:solidFill>
              <a:schemeClr val="tx1"/>
            </a:solidFill>
            <a:miter lim="800000"/>
            <a:headEnd type="none" w="sm" len="sm"/>
            <a:tailEnd type="none" w="sm" len="sm"/>
          </a:ln>
        </p:spPr>
        <p:txBody>
          <a:bodyPr wrap="none">
            <a:prstTxWarp prst="textNoShape">
              <a:avLst/>
            </a:prstTxWarp>
          </a:bodyPr>
          <a:lstStyle/>
          <a:p>
            <a:endParaRPr lang="en-US"/>
          </a:p>
        </p:txBody>
      </p:sp>
      <p:sp>
        <p:nvSpPr>
          <p:cNvPr id="12" name="Line 22"/>
          <p:cNvSpPr>
            <a:spLocks noChangeShapeType="1"/>
          </p:cNvSpPr>
          <p:nvPr/>
        </p:nvSpPr>
        <p:spPr bwMode="auto">
          <a:xfrm>
            <a:off x="2489200" y="5073650"/>
            <a:ext cx="0" cy="420688"/>
          </a:xfrm>
          <a:prstGeom prst="line">
            <a:avLst/>
          </a:prstGeom>
          <a:noFill/>
          <a:ln w="9525">
            <a:solidFill>
              <a:schemeClr val="tx1"/>
            </a:solidFill>
            <a:miter lim="800000"/>
            <a:headEnd type="none" w="sm" len="sm"/>
            <a:tailEnd type="none" w="sm" len="sm"/>
          </a:ln>
        </p:spPr>
        <p:txBody>
          <a:bodyPr wrap="none">
            <a:prstTxWarp prst="textNoShape">
              <a:avLst/>
            </a:prstTxWarp>
          </a:bodyPr>
          <a:lstStyle/>
          <a:p>
            <a:endParaRPr lang="en-US"/>
          </a:p>
        </p:txBody>
      </p:sp>
      <p:sp>
        <p:nvSpPr>
          <p:cNvPr id="13" name="Line 23"/>
          <p:cNvSpPr>
            <a:spLocks noChangeShapeType="1"/>
          </p:cNvSpPr>
          <p:nvPr/>
        </p:nvSpPr>
        <p:spPr bwMode="auto">
          <a:xfrm>
            <a:off x="2705100" y="5073650"/>
            <a:ext cx="0" cy="420688"/>
          </a:xfrm>
          <a:prstGeom prst="line">
            <a:avLst/>
          </a:prstGeom>
          <a:noFill/>
          <a:ln w="9525">
            <a:solidFill>
              <a:schemeClr val="tx1"/>
            </a:solidFill>
            <a:miter lim="800000"/>
            <a:headEnd type="none" w="sm" len="sm"/>
            <a:tailEnd type="none" w="sm" len="sm"/>
          </a:ln>
        </p:spPr>
        <p:txBody>
          <a:bodyPr wrap="none">
            <a:prstTxWarp prst="textNoShape">
              <a:avLst/>
            </a:prstTxWarp>
          </a:bodyPr>
          <a:lstStyle/>
          <a:p>
            <a:endParaRPr lang="en-US"/>
          </a:p>
        </p:txBody>
      </p:sp>
      <p:sp>
        <p:nvSpPr>
          <p:cNvPr id="14" name="Line 24"/>
          <p:cNvSpPr>
            <a:spLocks noChangeShapeType="1"/>
          </p:cNvSpPr>
          <p:nvPr/>
        </p:nvSpPr>
        <p:spPr bwMode="auto">
          <a:xfrm>
            <a:off x="2346325" y="5434013"/>
            <a:ext cx="431800" cy="0"/>
          </a:xfrm>
          <a:prstGeom prst="line">
            <a:avLst/>
          </a:prstGeom>
          <a:noFill/>
          <a:ln w="9525">
            <a:solidFill>
              <a:schemeClr val="tx1"/>
            </a:solidFill>
            <a:miter lim="800000"/>
            <a:headEnd type="none" w="sm" len="sm"/>
            <a:tailEnd type="none" w="sm" len="sm"/>
          </a:ln>
        </p:spPr>
        <p:txBody>
          <a:bodyPr wrap="none">
            <a:prstTxWarp prst="textNoShape">
              <a:avLst/>
            </a:prstTxWarp>
          </a:bodyPr>
          <a:lstStyle/>
          <a:p>
            <a:endParaRPr lang="en-US"/>
          </a:p>
        </p:txBody>
      </p:sp>
      <p:sp>
        <p:nvSpPr>
          <p:cNvPr id="15" name="Text Box 25"/>
          <p:cNvSpPr txBox="1">
            <a:spLocks noChangeArrowheads="1"/>
          </p:cNvSpPr>
          <p:nvPr/>
        </p:nvSpPr>
        <p:spPr bwMode="auto">
          <a:xfrm>
            <a:off x="1731963" y="5434013"/>
            <a:ext cx="215900" cy="584200"/>
          </a:xfrm>
          <a:prstGeom prst="rect">
            <a:avLst/>
          </a:prstGeom>
          <a:noFill/>
          <a:ln w="9525">
            <a:noFill/>
            <a:miter lim="800000"/>
            <a:headEnd type="none" w="sm" len="sm"/>
            <a:tailEnd type="none" w="sm" len="sm"/>
          </a:ln>
        </p:spPr>
        <p:txBody>
          <a:bodyPr>
            <a:prstTxWarp prst="textNoShape">
              <a:avLst/>
            </a:prstTxWarp>
            <a:spAutoFit/>
          </a:bodyPr>
          <a:lstStyle/>
          <a:p>
            <a:pPr>
              <a:spcBef>
                <a:spcPct val="50000"/>
              </a:spcBef>
            </a:pPr>
            <a:r>
              <a:rPr lang="el-GR" sz="1600">
                <a:ea typeface="Times New Roman" pitchFamily="-111" charset="0"/>
                <a:cs typeface="Times New Roman" pitchFamily="-111" charset="0"/>
              </a:rPr>
              <a:t>ξ</a:t>
            </a:r>
          </a:p>
        </p:txBody>
      </p:sp>
      <p:sp>
        <p:nvSpPr>
          <p:cNvPr id="16" name="Text Box 26"/>
          <p:cNvSpPr txBox="1">
            <a:spLocks noChangeArrowheads="1"/>
          </p:cNvSpPr>
          <p:nvPr/>
        </p:nvSpPr>
        <p:spPr bwMode="auto">
          <a:xfrm>
            <a:off x="2455863" y="5372100"/>
            <a:ext cx="215900" cy="585788"/>
          </a:xfrm>
          <a:prstGeom prst="rect">
            <a:avLst/>
          </a:prstGeom>
          <a:noFill/>
          <a:ln w="9525">
            <a:noFill/>
            <a:miter lim="800000"/>
            <a:headEnd type="none" w="sm" len="sm"/>
            <a:tailEnd type="none" w="sm" len="sm"/>
          </a:ln>
        </p:spPr>
        <p:txBody>
          <a:bodyPr>
            <a:prstTxWarp prst="textNoShape">
              <a:avLst/>
            </a:prstTxWarp>
            <a:spAutoFit/>
          </a:bodyPr>
          <a:lstStyle/>
          <a:p>
            <a:pPr>
              <a:spcBef>
                <a:spcPct val="50000"/>
              </a:spcBef>
            </a:pPr>
            <a:r>
              <a:rPr lang="el-GR" sz="1600">
                <a:ea typeface="Times New Roman" pitchFamily="-111" charset="0"/>
                <a:cs typeface="Times New Roman" pitchFamily="-111" charset="0"/>
              </a:rPr>
              <a:t>ξ</a:t>
            </a:r>
          </a:p>
        </p:txBody>
      </p:sp>
      <p:pic>
        <p:nvPicPr>
          <p:cNvPr id="17" name="Picture 6"/>
          <p:cNvPicPr>
            <a:picLocks noChangeAspect="1" noChangeArrowheads="1"/>
          </p:cNvPicPr>
          <p:nvPr/>
        </p:nvPicPr>
        <p:blipFill>
          <a:blip r:embed="rId6"/>
          <a:srcRect/>
          <a:stretch>
            <a:fillRect/>
          </a:stretch>
        </p:blipFill>
        <p:spPr bwMode="auto">
          <a:xfrm>
            <a:off x="3797300" y="4000500"/>
            <a:ext cx="1439863" cy="1200150"/>
          </a:xfrm>
          <a:prstGeom prst="rect">
            <a:avLst/>
          </a:prstGeom>
          <a:noFill/>
          <a:ln w="9525">
            <a:noFill/>
            <a:miter lim="800000"/>
            <a:headEnd type="none" w="sm" len="sm"/>
            <a:tailEnd type="none" w="sm" len="sm"/>
          </a:ln>
        </p:spPr>
      </p:pic>
      <p:pic>
        <p:nvPicPr>
          <p:cNvPr id="18" name="Picture 9"/>
          <p:cNvPicPr>
            <a:picLocks noChangeAspect="1" noChangeArrowheads="1"/>
          </p:cNvPicPr>
          <p:nvPr/>
        </p:nvPicPr>
        <p:blipFill>
          <a:blip r:embed="rId7"/>
          <a:srcRect/>
          <a:stretch>
            <a:fillRect/>
          </a:stretch>
        </p:blipFill>
        <p:spPr bwMode="auto">
          <a:xfrm>
            <a:off x="5486400" y="3979863"/>
            <a:ext cx="1439863" cy="1200150"/>
          </a:xfrm>
          <a:prstGeom prst="rect">
            <a:avLst/>
          </a:prstGeom>
          <a:noFill/>
          <a:ln w="9525">
            <a:noFill/>
            <a:miter lim="800000"/>
            <a:headEnd type="none" w="sm" len="sm"/>
            <a:tailEnd type="none" w="sm" len="sm"/>
          </a:ln>
        </p:spPr>
      </p:pic>
      <p:sp>
        <p:nvSpPr>
          <p:cNvPr id="19" name="Text Box 14"/>
          <p:cNvSpPr txBox="1">
            <a:spLocks noChangeArrowheads="1"/>
          </p:cNvSpPr>
          <p:nvPr/>
        </p:nvSpPr>
        <p:spPr bwMode="auto">
          <a:xfrm>
            <a:off x="3830638" y="3703638"/>
            <a:ext cx="865187" cy="339725"/>
          </a:xfrm>
          <a:prstGeom prst="rect">
            <a:avLst/>
          </a:prstGeom>
          <a:noFill/>
          <a:ln w="9525">
            <a:noFill/>
            <a:miter lim="800000"/>
            <a:headEnd type="none" w="sm" len="sm"/>
            <a:tailEnd type="none" w="sm" len="sm"/>
          </a:ln>
        </p:spPr>
        <p:txBody>
          <a:bodyPr>
            <a:prstTxWarp prst="textNoShape">
              <a:avLst/>
            </a:prstTxWarp>
            <a:spAutoFit/>
          </a:bodyPr>
          <a:lstStyle/>
          <a:p>
            <a:pPr>
              <a:spcBef>
                <a:spcPct val="50000"/>
              </a:spcBef>
            </a:pPr>
            <a:r>
              <a:rPr lang="en-US" sz="1600" b="1">
                <a:solidFill>
                  <a:srgbClr val="FF0000"/>
                </a:solidFill>
                <a:latin typeface="Helvetica" pitchFamily="-111" charset="0"/>
                <a:ea typeface="Helvetica" pitchFamily="-111" charset="0"/>
                <a:cs typeface="Helvetica" pitchFamily="-111" charset="0"/>
              </a:rPr>
              <a:t>T = T</a:t>
            </a:r>
            <a:r>
              <a:rPr lang="en-US" sz="1600" b="1" baseline="-25000">
                <a:solidFill>
                  <a:srgbClr val="FF0000"/>
                </a:solidFill>
                <a:latin typeface="Helvetica" pitchFamily="-111" charset="0"/>
                <a:ea typeface="Helvetica" pitchFamily="-111" charset="0"/>
                <a:cs typeface="Helvetica" pitchFamily="-111" charset="0"/>
              </a:rPr>
              <a:t>c</a:t>
            </a:r>
            <a:endParaRPr lang="es-ES" sz="1600" b="1" baseline="-25000">
              <a:solidFill>
                <a:srgbClr val="FF0000"/>
              </a:solidFill>
              <a:latin typeface="Helvetica" pitchFamily="-111" charset="0"/>
              <a:ea typeface="Helvetica" pitchFamily="-111" charset="0"/>
              <a:cs typeface="Helvetica" pitchFamily="-111" charset="0"/>
            </a:endParaRPr>
          </a:p>
        </p:txBody>
      </p:sp>
      <p:pic>
        <p:nvPicPr>
          <p:cNvPr id="20" name="Picture 15"/>
          <p:cNvPicPr>
            <a:picLocks noChangeAspect="1" noChangeArrowheads="1"/>
          </p:cNvPicPr>
          <p:nvPr/>
        </p:nvPicPr>
        <p:blipFill>
          <a:blip r:embed="rId8"/>
          <a:srcRect/>
          <a:stretch>
            <a:fillRect/>
          </a:stretch>
        </p:blipFill>
        <p:spPr bwMode="auto">
          <a:xfrm>
            <a:off x="7091363" y="3979863"/>
            <a:ext cx="1439862" cy="1200150"/>
          </a:xfrm>
          <a:prstGeom prst="rect">
            <a:avLst/>
          </a:prstGeom>
          <a:noFill/>
          <a:ln w="9525">
            <a:noFill/>
            <a:miter lim="800000"/>
            <a:headEnd type="none" w="sm" len="sm"/>
            <a:tailEnd type="none" w="sm" len="sm"/>
          </a:ln>
        </p:spPr>
      </p:pic>
      <p:sp>
        <p:nvSpPr>
          <p:cNvPr id="21" name="Text Box 17"/>
          <p:cNvSpPr txBox="1">
            <a:spLocks noChangeArrowheads="1"/>
          </p:cNvSpPr>
          <p:nvPr/>
        </p:nvSpPr>
        <p:spPr bwMode="auto">
          <a:xfrm>
            <a:off x="5486400" y="3776663"/>
            <a:ext cx="865188" cy="277812"/>
          </a:xfrm>
          <a:prstGeom prst="rect">
            <a:avLst/>
          </a:prstGeom>
          <a:noFill/>
          <a:ln w="9525">
            <a:noFill/>
            <a:miter lim="800000"/>
            <a:headEnd type="none" w="sm" len="sm"/>
            <a:tailEnd type="none" w="sm" len="sm"/>
          </a:ln>
        </p:spPr>
        <p:txBody>
          <a:bodyPr>
            <a:prstTxWarp prst="textNoShape">
              <a:avLst/>
            </a:prstTxWarp>
            <a:spAutoFit/>
          </a:bodyPr>
          <a:lstStyle/>
          <a:p>
            <a:pPr>
              <a:spcBef>
                <a:spcPct val="50000"/>
              </a:spcBef>
            </a:pPr>
            <a:r>
              <a:rPr lang="en-US" sz="1200"/>
              <a:t>T = 1.5 T</a:t>
            </a:r>
            <a:r>
              <a:rPr lang="en-US" sz="1200" baseline="-25000"/>
              <a:t>c</a:t>
            </a:r>
            <a:endParaRPr lang="es-ES" sz="1200" baseline="-25000"/>
          </a:p>
        </p:txBody>
      </p:sp>
      <p:sp>
        <p:nvSpPr>
          <p:cNvPr id="22" name="Text Box 18"/>
          <p:cNvSpPr txBox="1">
            <a:spLocks noChangeArrowheads="1"/>
          </p:cNvSpPr>
          <p:nvPr/>
        </p:nvSpPr>
        <p:spPr bwMode="auto">
          <a:xfrm>
            <a:off x="7091363" y="3787775"/>
            <a:ext cx="865187" cy="276225"/>
          </a:xfrm>
          <a:prstGeom prst="rect">
            <a:avLst/>
          </a:prstGeom>
          <a:noFill/>
          <a:ln w="9525">
            <a:noFill/>
            <a:miter lim="800000"/>
            <a:headEnd type="none" w="sm" len="sm"/>
            <a:tailEnd type="none" w="sm" len="sm"/>
          </a:ln>
        </p:spPr>
        <p:txBody>
          <a:bodyPr>
            <a:prstTxWarp prst="textNoShape">
              <a:avLst/>
            </a:prstTxWarp>
            <a:spAutoFit/>
          </a:bodyPr>
          <a:lstStyle/>
          <a:p>
            <a:pPr>
              <a:spcBef>
                <a:spcPct val="50000"/>
              </a:spcBef>
            </a:pPr>
            <a:r>
              <a:rPr lang="en-US" sz="1200"/>
              <a:t>T = 2 T</a:t>
            </a:r>
            <a:r>
              <a:rPr lang="en-US" sz="1200" baseline="-25000"/>
              <a:t>c</a:t>
            </a:r>
            <a:endParaRPr lang="es-ES" sz="1200" baseline="-25000"/>
          </a:p>
        </p:txBody>
      </p:sp>
      <p:pic>
        <p:nvPicPr>
          <p:cNvPr id="23" name="Picture 83" descr="Screen shot 2010-02-18 at 9.29.50 AM.png"/>
          <p:cNvPicPr>
            <a:picLocks noChangeAspect="1"/>
          </p:cNvPicPr>
          <p:nvPr/>
        </p:nvPicPr>
        <p:blipFill>
          <a:blip r:embed="rId9"/>
          <a:srcRect/>
          <a:stretch>
            <a:fillRect/>
          </a:stretch>
        </p:blipFill>
        <p:spPr bwMode="auto">
          <a:xfrm>
            <a:off x="3636963" y="5291932"/>
            <a:ext cx="1600200" cy="284162"/>
          </a:xfrm>
          <a:prstGeom prst="rect">
            <a:avLst/>
          </a:prstGeom>
          <a:noFill/>
          <a:ln w="9525">
            <a:noFill/>
            <a:miter lim="800000"/>
            <a:headEnd/>
            <a:tailEnd/>
          </a:ln>
        </p:spPr>
      </p:pic>
      <p:sp>
        <p:nvSpPr>
          <p:cNvPr id="25" name="TextBox 3"/>
          <p:cNvSpPr txBox="1">
            <a:spLocks noChangeArrowheads="1"/>
          </p:cNvSpPr>
          <p:nvPr/>
        </p:nvSpPr>
        <p:spPr bwMode="auto">
          <a:xfrm>
            <a:off x="622395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spTree>
    <p:extLst>
      <p:ext uri="{BB962C8B-B14F-4D97-AF65-F5344CB8AC3E}">
        <p14:creationId xmlns:p14="http://schemas.microsoft.com/office/powerpoint/2010/main" val="823257666"/>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0" grpId="0" animBg="1"/>
      <p:bldP spid="11" grpId="0" animBg="1"/>
      <p:bldP spid="12" grpId="0" animBg="1"/>
      <p:bldP spid="13" grpId="0" animBg="1"/>
      <p:bldP spid="14" grpId="0" animBg="1"/>
      <p:bldP spid="15" grpId="0"/>
      <p:bldP spid="16" grpId="0"/>
      <p:bldP spid="19" grpId="0"/>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34818" name="Rectangle 3"/>
          <p:cNvSpPr>
            <a:spLocks noGrp="1" noChangeArrowheads="1"/>
          </p:cNvSpPr>
          <p:nvPr>
            <p:ph type="body" idx="1"/>
          </p:nvPr>
        </p:nvSpPr>
        <p:spPr>
          <a:xfrm>
            <a:off x="538163" y="1220788"/>
            <a:ext cx="7772400" cy="4179887"/>
          </a:xfrm>
        </p:spPr>
        <p:txBody>
          <a:bodyPr/>
          <a:lstStyle/>
          <a:p>
            <a:pPr eaLnBrk="1" hangingPunct="1">
              <a:lnSpc>
                <a:spcPct val="90000"/>
              </a:lnSpc>
            </a:pPr>
            <a:r>
              <a:rPr lang="en-US" sz="2400">
                <a:latin typeface="Helvetica" pitchFamily="-111" charset="0"/>
                <a:ea typeface="Helvetica" pitchFamily="-111" charset="0"/>
                <a:cs typeface="Helvetica" pitchFamily="-111" charset="0"/>
              </a:rPr>
              <a:t>Correla</a:t>
            </a:r>
            <a:r>
              <a:rPr lang="es-AR" sz="2400">
                <a:latin typeface="Helvetica" pitchFamily="-111" charset="0"/>
                <a:ea typeface="Helvetica" pitchFamily="-111" charset="0"/>
                <a:cs typeface="Helvetica" pitchFamily="-111" charset="0"/>
              </a:rPr>
              <a:t>t</a:t>
            </a:r>
            <a:r>
              <a:rPr lang="en-US" sz="2400">
                <a:latin typeface="Helvetica" pitchFamily="-111" charset="0"/>
                <a:ea typeface="Helvetica" pitchFamily="-111" charset="0"/>
                <a:cs typeface="Helvetica" pitchFamily="-111" charset="0"/>
              </a:rPr>
              <a:t>i</a:t>
            </a:r>
            <a:r>
              <a:rPr lang="es-AR" sz="2400">
                <a:latin typeface="Helvetica" pitchFamily="-111" charset="0"/>
                <a:ea typeface="Helvetica" pitchFamily="-111" charset="0"/>
                <a:cs typeface="Helvetica" pitchFamily="-111" charset="0"/>
              </a:rPr>
              <a:t>o</a:t>
            </a:r>
            <a:r>
              <a:rPr lang="en-US" sz="2400">
                <a:latin typeface="Helvetica" pitchFamily="-111" charset="0"/>
                <a:ea typeface="Helvetica" pitchFamily="-111" charset="0"/>
                <a:cs typeface="Helvetica" pitchFamily="-111" charset="0"/>
              </a:rPr>
              <a:t>n</a:t>
            </a:r>
            <a:r>
              <a:rPr lang="es-AR" sz="2400">
                <a:latin typeface="Helvetica" pitchFamily="-111" charset="0"/>
                <a:ea typeface="Helvetica" pitchFamily="-111" charset="0"/>
                <a:cs typeface="Helvetica" pitchFamily="-111" charset="0"/>
              </a:rPr>
              <a:t> length </a:t>
            </a:r>
            <a:r>
              <a:rPr lang="en-US" sz="2400">
                <a:latin typeface="Helvetica" pitchFamily="-111" charset="0"/>
                <a:ea typeface="Helvetica" pitchFamily="-111" charset="0"/>
                <a:cs typeface="Helvetica" pitchFamily="-111" charset="0"/>
              </a:rPr>
              <a:t> diverge</a:t>
            </a:r>
            <a:r>
              <a:rPr lang="es-AR" sz="2400">
                <a:latin typeface="Helvetica" pitchFamily="-111" charset="0"/>
                <a:ea typeface="Helvetica" pitchFamily="-111" charset="0"/>
                <a:cs typeface="Helvetica" pitchFamily="-111" charset="0"/>
              </a:rPr>
              <a:t>s</a:t>
            </a:r>
            <a:r>
              <a:rPr lang="en-US" sz="2400">
                <a:latin typeface="Helvetica" pitchFamily="-111" charset="0"/>
                <a:ea typeface="Helvetica" pitchFamily="-111" charset="0"/>
                <a:cs typeface="Helvetica" pitchFamily="-111" charset="0"/>
              </a:rPr>
              <a:t> at the critical point: the whole system is correlated!</a:t>
            </a:r>
          </a:p>
          <a:p>
            <a:pPr eaLnBrk="1" hangingPunct="1">
              <a:lnSpc>
                <a:spcPct val="90000"/>
              </a:lnSpc>
              <a:buFont typeface="Arial" pitchFamily="-111" charset="0"/>
              <a:buNone/>
            </a:pPr>
            <a:endParaRPr lang="en-US" sz="2400">
              <a:latin typeface="Helvetica" pitchFamily="-111" charset="0"/>
              <a:ea typeface="Helvetica" pitchFamily="-111" charset="0"/>
              <a:cs typeface="Helvetica" pitchFamily="-111" charset="0"/>
            </a:endParaRPr>
          </a:p>
          <a:p>
            <a:pPr eaLnBrk="1" hangingPunct="1">
              <a:lnSpc>
                <a:spcPct val="90000"/>
              </a:lnSpc>
            </a:pPr>
            <a:r>
              <a:rPr lang="es-AR" sz="2400" b="1">
                <a:solidFill>
                  <a:srgbClr val="FF0000"/>
                </a:solidFill>
                <a:latin typeface="Helvetica" pitchFamily="-111" charset="0"/>
                <a:ea typeface="Helvetica" pitchFamily="-111" charset="0"/>
                <a:cs typeface="Helvetica" pitchFamily="-111" charset="0"/>
              </a:rPr>
              <a:t>Scale invariance</a:t>
            </a:r>
            <a:r>
              <a:rPr lang="es-AR" sz="2400">
                <a:solidFill>
                  <a:srgbClr val="FF0000"/>
                </a:solidFill>
                <a:latin typeface="Helvetica" pitchFamily="-111" charset="0"/>
                <a:ea typeface="Helvetica" pitchFamily="-111" charset="0"/>
                <a:cs typeface="Helvetica" pitchFamily="-111" charset="0"/>
              </a:rPr>
              <a:t>: </a:t>
            </a:r>
            <a:r>
              <a:rPr lang="es-AR" sz="2400">
                <a:latin typeface="Helvetica" pitchFamily="-111" charset="0"/>
                <a:ea typeface="Helvetica" pitchFamily="-111" charset="0"/>
                <a:cs typeface="Helvetica" pitchFamily="-111" charset="0"/>
              </a:rPr>
              <a:t>there is no characteristic scale for the fluctuation </a:t>
            </a:r>
            <a:r>
              <a:rPr lang="es-AR" sz="2400" b="1">
                <a:solidFill>
                  <a:srgbClr val="FF0000"/>
                </a:solidFill>
                <a:latin typeface="Helvetica" pitchFamily="-111" charset="0"/>
                <a:ea typeface="Helvetica" pitchFamily="-111" charset="0"/>
                <a:cs typeface="Helvetica" pitchFamily="-111" charset="0"/>
              </a:rPr>
              <a:t>(scale-free behavior).</a:t>
            </a:r>
          </a:p>
          <a:p>
            <a:pPr eaLnBrk="1" hangingPunct="1">
              <a:lnSpc>
                <a:spcPct val="90000"/>
              </a:lnSpc>
              <a:buFont typeface="Arial" pitchFamily="-111" charset="0"/>
              <a:buNone/>
            </a:pPr>
            <a:endParaRPr lang="en-US" sz="2400" b="1">
              <a:latin typeface="Helvetica" pitchFamily="-111" charset="0"/>
              <a:ea typeface="Helvetica" pitchFamily="-111" charset="0"/>
              <a:cs typeface="Helvetica" pitchFamily="-111" charset="0"/>
            </a:endParaRPr>
          </a:p>
          <a:p>
            <a:pPr eaLnBrk="1" hangingPunct="1">
              <a:lnSpc>
                <a:spcPct val="90000"/>
              </a:lnSpc>
            </a:pPr>
            <a:r>
              <a:rPr lang="en-US" sz="2400" b="1">
                <a:solidFill>
                  <a:srgbClr val="FF0000"/>
                </a:solidFill>
                <a:latin typeface="Helvetica" pitchFamily="-111" charset="0"/>
                <a:ea typeface="Times New Roman" pitchFamily="-111" charset="0"/>
                <a:cs typeface="Times New Roman" pitchFamily="-111" charset="0"/>
              </a:rPr>
              <a:t>Universali</a:t>
            </a:r>
            <a:r>
              <a:rPr lang="es-AR" sz="2400" b="1">
                <a:solidFill>
                  <a:srgbClr val="FF0000"/>
                </a:solidFill>
                <a:latin typeface="Helvetica" pitchFamily="-111" charset="0"/>
                <a:ea typeface="Times New Roman" pitchFamily="-111" charset="0"/>
                <a:cs typeface="Times New Roman" pitchFamily="-111" charset="0"/>
              </a:rPr>
              <a:t>ty</a:t>
            </a:r>
            <a:r>
              <a:rPr lang="en-US" sz="2400">
                <a:solidFill>
                  <a:srgbClr val="FF0000"/>
                </a:solidFill>
                <a:latin typeface="Helvetica" pitchFamily="-111" charset="0"/>
                <a:ea typeface="Times New Roman" pitchFamily="-111" charset="0"/>
                <a:cs typeface="Times New Roman" pitchFamily="-111" charset="0"/>
              </a:rPr>
              <a:t>:</a:t>
            </a:r>
            <a:r>
              <a:rPr lang="en-US" sz="2400">
                <a:latin typeface="Helvetica" pitchFamily="-111" charset="0"/>
                <a:ea typeface="Times New Roman" pitchFamily="-111" charset="0"/>
                <a:cs typeface="Times New Roman" pitchFamily="-111" charset="0"/>
              </a:rPr>
              <a:t> </a:t>
            </a:r>
            <a:r>
              <a:rPr lang="es-AR" sz="2400">
                <a:latin typeface="Helvetica" pitchFamily="-111" charset="0"/>
                <a:ea typeface="Times New Roman" pitchFamily="-111" charset="0"/>
                <a:cs typeface="Times New Roman" pitchFamily="-111" charset="0"/>
              </a:rPr>
              <a:t>exponents are independent of the system’s details.</a:t>
            </a:r>
          </a:p>
        </p:txBody>
      </p:sp>
      <p:sp>
        <p:nvSpPr>
          <p:cNvPr id="34820"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a:solidFill>
                  <a:schemeClr val="bg1"/>
                </a:solidFill>
                <a:latin typeface="Helvetica" pitchFamily="-111" charset="0"/>
                <a:ea typeface="Helvetica" pitchFamily="-111" charset="0"/>
                <a:cs typeface="Helvetica" pitchFamily="-111" charset="0"/>
              </a:rPr>
              <a:t>CRITICAL PHENOMENA</a:t>
            </a:r>
          </a:p>
        </p:txBody>
      </p:sp>
      <p:sp>
        <p:nvSpPr>
          <p:cNvPr id="6" name="TextBox 3"/>
          <p:cNvSpPr txBox="1">
            <a:spLocks noChangeArrowheads="1"/>
          </p:cNvSpPr>
          <p:nvPr/>
        </p:nvSpPr>
        <p:spPr bwMode="auto">
          <a:xfrm>
            <a:off x="622395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spTree>
    <p:extLst>
      <p:ext uri="{BB962C8B-B14F-4D97-AF65-F5344CB8AC3E}">
        <p14:creationId xmlns:p14="http://schemas.microsoft.com/office/powerpoint/2010/main" val="262346565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graphicFrame>
        <p:nvGraphicFramePr>
          <p:cNvPr id="65538" name="Object 2"/>
          <p:cNvGraphicFramePr>
            <a:graphicFrameLocks noChangeAspect="1"/>
          </p:cNvGraphicFramePr>
          <p:nvPr/>
        </p:nvGraphicFramePr>
        <p:xfrm>
          <a:off x="5880100" y="655638"/>
          <a:ext cx="2930525" cy="1006475"/>
        </p:xfrm>
        <a:graphic>
          <a:graphicData uri="http://schemas.openxmlformats.org/presentationml/2006/ole">
            <mc:AlternateContent xmlns:mc="http://schemas.openxmlformats.org/markup-compatibility/2006">
              <mc:Choice xmlns:v="urn:schemas-microsoft-com:vml" Requires="v">
                <p:oleObj name="Equation" r:id="rId2" imgW="1625600" imgH="673100" progId="Equation.DSMT4">
                  <p:embed/>
                </p:oleObj>
              </mc:Choice>
              <mc:Fallback>
                <p:oleObj name="Equation" r:id="rId2" imgW="1625600" imgH="673100" progId="Equation.DSMT4">
                  <p:embed/>
                  <p:pic>
                    <p:nvPicPr>
                      <p:cNvPr id="6553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0100" y="655638"/>
                        <a:ext cx="2930525" cy="1006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39" name="Object 3"/>
          <p:cNvGraphicFramePr>
            <a:graphicFrameLocks noChangeAspect="1"/>
          </p:cNvGraphicFramePr>
          <p:nvPr/>
        </p:nvGraphicFramePr>
        <p:xfrm>
          <a:off x="263525" y="758825"/>
          <a:ext cx="3248025" cy="495300"/>
        </p:xfrm>
        <a:graphic>
          <a:graphicData uri="http://schemas.openxmlformats.org/presentationml/2006/ole">
            <mc:AlternateContent xmlns:mc="http://schemas.openxmlformats.org/markup-compatibility/2006">
              <mc:Choice xmlns:v="urn:schemas-microsoft-com:vml" Requires="v">
                <p:oleObj name="Equation" r:id="rId4" imgW="1803400" imgH="330200" progId="Equation.DSMT4">
                  <p:embed/>
                </p:oleObj>
              </mc:Choice>
              <mc:Fallback>
                <p:oleObj name="Equation" r:id="rId4" imgW="1803400" imgH="330200" progId="Equation.DSMT4">
                  <p:embed/>
                  <p:pic>
                    <p:nvPicPr>
                      <p:cNvPr id="6553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525" y="758825"/>
                        <a:ext cx="3248025"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0" name="Object 4"/>
          <p:cNvGraphicFramePr>
            <a:graphicFrameLocks noChangeAspect="1"/>
          </p:cNvGraphicFramePr>
          <p:nvPr/>
        </p:nvGraphicFramePr>
        <p:xfrm>
          <a:off x="3810000" y="639763"/>
          <a:ext cx="2195513" cy="876300"/>
        </p:xfrm>
        <a:graphic>
          <a:graphicData uri="http://schemas.openxmlformats.org/presentationml/2006/ole">
            <mc:AlternateContent xmlns:mc="http://schemas.openxmlformats.org/markup-compatibility/2006">
              <mc:Choice xmlns:v="urn:schemas-microsoft-com:vml" Requires="v">
                <p:oleObj name="Equation" r:id="rId6" imgW="1219200" imgH="584200" progId="Equation.DSMT4">
                  <p:embed/>
                </p:oleObj>
              </mc:Choice>
              <mc:Fallback>
                <p:oleObj name="Equation" r:id="rId6" imgW="1219200" imgH="584200" progId="Equation.DSMT4">
                  <p:embed/>
                  <p:pic>
                    <p:nvPicPr>
                      <p:cNvPr id="6554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10000" y="639763"/>
                        <a:ext cx="2195513" cy="876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65541" name="Object 5"/>
          <p:cNvGraphicFramePr>
            <a:graphicFrameLocks noChangeAspect="1"/>
          </p:cNvGraphicFramePr>
          <p:nvPr/>
        </p:nvGraphicFramePr>
        <p:xfrm>
          <a:off x="334963" y="1614488"/>
          <a:ext cx="2309812" cy="342900"/>
        </p:xfrm>
        <a:graphic>
          <a:graphicData uri="http://schemas.openxmlformats.org/presentationml/2006/ole">
            <mc:AlternateContent xmlns:mc="http://schemas.openxmlformats.org/markup-compatibility/2006">
              <mc:Choice xmlns:v="urn:schemas-microsoft-com:vml" Requires="v">
                <p:oleObj name="Equation" r:id="rId8" imgW="1282700" imgH="228600" progId="Equation.DSMT4">
                  <p:embed/>
                </p:oleObj>
              </mc:Choice>
              <mc:Fallback>
                <p:oleObj name="Equation" r:id="rId8" imgW="1282700" imgH="228600" progId="Equation.DSMT4">
                  <p:embed/>
                  <p:pic>
                    <p:nvPicPr>
                      <p:cNvPr id="65541"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34963" y="1614488"/>
                        <a:ext cx="2309812" cy="3429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5543"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dirty="0">
                <a:solidFill>
                  <a:schemeClr val="bg1"/>
                </a:solidFill>
                <a:latin typeface="Helvetica" pitchFamily="-111" charset="0"/>
                <a:ea typeface="Helvetica" pitchFamily="-111" charset="0"/>
                <a:cs typeface="Helvetica" pitchFamily="-111" charset="0"/>
              </a:rPr>
              <a:t>Divergences in scale-free distributions</a:t>
            </a:r>
          </a:p>
        </p:txBody>
      </p:sp>
      <p:graphicFrame>
        <p:nvGraphicFramePr>
          <p:cNvPr id="65573" name="Object 37"/>
          <p:cNvGraphicFramePr>
            <a:graphicFrameLocks noChangeAspect="1"/>
          </p:cNvGraphicFramePr>
          <p:nvPr/>
        </p:nvGraphicFramePr>
        <p:xfrm>
          <a:off x="155575" y="2349500"/>
          <a:ext cx="2398713" cy="755650"/>
        </p:xfrm>
        <a:graphic>
          <a:graphicData uri="http://schemas.openxmlformats.org/presentationml/2006/ole">
            <mc:AlternateContent xmlns:mc="http://schemas.openxmlformats.org/markup-compatibility/2006">
              <mc:Choice xmlns:v="urn:schemas-microsoft-com:vml" Requires="v">
                <p:oleObj name="Equation" r:id="rId10" imgW="1333500" imgH="508000" progId="Equation.DSMT4">
                  <p:embed/>
                </p:oleObj>
              </mc:Choice>
              <mc:Fallback>
                <p:oleObj name="Equation" r:id="rId10" imgW="1333500" imgH="508000" progId="Equation.DSMT4">
                  <p:embed/>
                  <p:pic>
                    <p:nvPicPr>
                      <p:cNvPr id="65573" name="Object 3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5575" y="2349500"/>
                        <a:ext cx="2398713" cy="755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 name="Object 5"/>
          <p:cNvGraphicFramePr>
            <a:graphicFrameLocks noChangeAspect="1"/>
          </p:cNvGraphicFramePr>
          <p:nvPr/>
        </p:nvGraphicFramePr>
        <p:xfrm>
          <a:off x="2840038" y="2333625"/>
          <a:ext cx="6319837" cy="760413"/>
        </p:xfrm>
        <a:graphic>
          <a:graphicData uri="http://schemas.openxmlformats.org/presentationml/2006/ole">
            <mc:AlternateContent xmlns:mc="http://schemas.openxmlformats.org/markup-compatibility/2006">
              <mc:Choice xmlns:v="urn:schemas-microsoft-com:vml" Requires="v">
                <p:oleObj name="Equation" r:id="rId12" imgW="3505200" imgH="508000" progId="Equation.DSMT4">
                  <p:embed/>
                </p:oleObj>
              </mc:Choice>
              <mc:Fallback>
                <p:oleObj name="Equation" r:id="rId12" imgW="3505200" imgH="508000" progId="Equation.DSMT4">
                  <p:embed/>
                  <p:pic>
                    <p:nvPicPr>
                      <p:cNvPr id="10" name="Object 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840038" y="2333625"/>
                        <a:ext cx="6319837" cy="760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TextBox 10"/>
          <p:cNvSpPr txBox="1">
            <a:spLocks noChangeArrowheads="1"/>
          </p:cNvSpPr>
          <p:nvPr/>
        </p:nvSpPr>
        <p:spPr bwMode="auto">
          <a:xfrm>
            <a:off x="677574" y="3554844"/>
            <a:ext cx="1233488" cy="338138"/>
          </a:xfrm>
          <a:prstGeom prst="rect">
            <a:avLst/>
          </a:prstGeom>
          <a:noFill/>
          <a:ln w="9525">
            <a:noFill/>
            <a:miter lim="800000"/>
            <a:headEnd/>
            <a:tailEnd/>
          </a:ln>
        </p:spPr>
        <p:txBody>
          <a:bodyPr wrap="none">
            <a:prstTxWarp prst="textNoShape">
              <a:avLst/>
            </a:prstTxWarp>
            <a:spAutoFit/>
          </a:bodyPr>
          <a:lstStyle/>
          <a:p>
            <a:r>
              <a:rPr lang="en-US" sz="1600" dirty="0">
                <a:latin typeface="Helvetica" pitchFamily="-111" charset="0"/>
                <a:ea typeface="Helvetica" pitchFamily="-111" charset="0"/>
                <a:cs typeface="Helvetica" pitchFamily="-111" charset="0"/>
              </a:rPr>
              <a:t>If m-γ+1&lt;0: </a:t>
            </a:r>
          </a:p>
        </p:txBody>
      </p:sp>
      <p:graphicFrame>
        <p:nvGraphicFramePr>
          <p:cNvPr id="12" name="Object 6"/>
          <p:cNvGraphicFramePr>
            <a:graphicFrameLocks noChangeAspect="1"/>
          </p:cNvGraphicFramePr>
          <p:nvPr/>
        </p:nvGraphicFramePr>
        <p:xfrm>
          <a:off x="2917825" y="3367088"/>
          <a:ext cx="2795588" cy="627062"/>
        </p:xfrm>
        <a:graphic>
          <a:graphicData uri="http://schemas.openxmlformats.org/presentationml/2006/ole">
            <mc:AlternateContent xmlns:mc="http://schemas.openxmlformats.org/markup-compatibility/2006">
              <mc:Choice xmlns:v="urn:schemas-microsoft-com:vml" Requires="v">
                <p:oleObj name="Equation" r:id="rId14" imgW="1549400" imgH="419100" progId="Equation.DSMT4">
                  <p:embed/>
                </p:oleObj>
              </mc:Choice>
              <mc:Fallback>
                <p:oleObj name="Equation" r:id="rId14" imgW="1549400" imgH="419100" progId="Equation.DSMT4">
                  <p:embed/>
                  <p:pic>
                    <p:nvPicPr>
                      <p:cNvPr id="12" name="Object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917825" y="3367088"/>
                        <a:ext cx="2795588" cy="6270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TextBox 12"/>
          <p:cNvSpPr txBox="1">
            <a:spLocks noChangeArrowheads="1"/>
          </p:cNvSpPr>
          <p:nvPr/>
        </p:nvSpPr>
        <p:spPr bwMode="auto">
          <a:xfrm>
            <a:off x="677574" y="4374788"/>
            <a:ext cx="7213600" cy="830997"/>
          </a:xfrm>
          <a:prstGeom prst="rect">
            <a:avLst/>
          </a:prstGeom>
          <a:noFill/>
          <a:ln w="9525">
            <a:noFill/>
            <a:miter lim="800000"/>
            <a:headEnd/>
            <a:tailEnd/>
          </a:ln>
        </p:spPr>
        <p:txBody>
          <a:bodyPr>
            <a:prstTxWarp prst="textNoShape">
              <a:avLst/>
            </a:prstTxWarp>
            <a:spAutoFit/>
          </a:bodyPr>
          <a:lstStyle/>
          <a:p>
            <a:r>
              <a:rPr lang="en-US" sz="1600" dirty="0">
                <a:latin typeface="Helvetica" pitchFamily="-111" charset="0"/>
                <a:ea typeface="Helvetica" pitchFamily="-111" charset="0"/>
                <a:cs typeface="Helvetica" pitchFamily="-111" charset="0"/>
              </a:rPr>
              <a:t>If m-γ+1&gt;0, 				the integral diverges.  </a:t>
            </a:r>
          </a:p>
          <a:p>
            <a:endParaRPr lang="en-US" sz="1600" dirty="0">
              <a:latin typeface="Helvetica" pitchFamily="-111" charset="0"/>
              <a:ea typeface="Helvetica" pitchFamily="-111" charset="0"/>
              <a:cs typeface="Helvetica" pitchFamily="-111" charset="0"/>
            </a:endParaRPr>
          </a:p>
          <a:p>
            <a:r>
              <a:rPr lang="en-US" sz="1600" dirty="0">
                <a:latin typeface="Helvetica" pitchFamily="-111" charset="0"/>
                <a:ea typeface="Helvetica" pitchFamily="-111" charset="0"/>
                <a:cs typeface="Helvetica" pitchFamily="-111" charset="0"/>
              </a:rPr>
              <a:t>For a fixed </a:t>
            </a:r>
            <a:r>
              <a:rPr lang="en-US" sz="1600" dirty="0" err="1">
                <a:latin typeface="Helvetica" pitchFamily="-111" charset="0"/>
                <a:ea typeface="Helvetica" pitchFamily="-111" charset="0"/>
                <a:cs typeface="Helvetica" pitchFamily="-111" charset="0"/>
              </a:rPr>
              <a:t>γ</a:t>
            </a:r>
            <a:r>
              <a:rPr lang="en-US" sz="1600" dirty="0">
                <a:latin typeface="Helvetica" pitchFamily="-111" charset="0"/>
                <a:ea typeface="Helvetica" pitchFamily="-111" charset="0"/>
                <a:cs typeface="Helvetica" pitchFamily="-111" charset="0"/>
              </a:rPr>
              <a:t> this means that all moments with    </a:t>
            </a:r>
            <a:r>
              <a:rPr lang="en-US" sz="1600" dirty="0" err="1">
                <a:latin typeface="Helvetica" pitchFamily="-111" charset="0"/>
                <a:ea typeface="Helvetica" pitchFamily="-111" charset="0"/>
                <a:cs typeface="Helvetica" pitchFamily="-111" charset="0"/>
              </a:rPr>
              <a:t>m</a:t>
            </a:r>
            <a:r>
              <a:rPr lang="en-US" sz="1600" dirty="0">
                <a:latin typeface="Helvetica" pitchFamily="-111" charset="0"/>
                <a:ea typeface="Helvetica" pitchFamily="-111" charset="0"/>
                <a:cs typeface="Helvetica" pitchFamily="-111" charset="0"/>
              </a:rPr>
              <a:t>&gt;γ-1  diverge.  </a:t>
            </a:r>
          </a:p>
        </p:txBody>
      </p:sp>
      <p:sp>
        <p:nvSpPr>
          <p:cNvPr id="14" name="TextBox 3"/>
          <p:cNvSpPr txBox="1">
            <a:spLocks noChangeArrowheads="1"/>
          </p:cNvSpPr>
          <p:nvPr/>
        </p:nvSpPr>
        <p:spPr bwMode="auto">
          <a:xfrm>
            <a:off x="622395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spTree>
    <p:extLst>
      <p:ext uri="{BB962C8B-B14F-4D97-AF65-F5344CB8AC3E}">
        <p14:creationId xmlns:p14="http://schemas.microsoft.com/office/powerpoint/2010/main" val="3308760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graphicFrame>
        <p:nvGraphicFramePr>
          <p:cNvPr id="67586" name="Object 2"/>
          <p:cNvGraphicFramePr>
            <a:graphicFrameLocks noChangeAspect="1"/>
          </p:cNvGraphicFramePr>
          <p:nvPr/>
        </p:nvGraphicFramePr>
        <p:xfrm>
          <a:off x="922191" y="567171"/>
          <a:ext cx="6330950" cy="755650"/>
        </p:xfrm>
        <a:graphic>
          <a:graphicData uri="http://schemas.openxmlformats.org/presentationml/2006/ole">
            <mc:AlternateContent xmlns:mc="http://schemas.openxmlformats.org/markup-compatibility/2006">
              <mc:Choice xmlns:v="urn:schemas-microsoft-com:vml" Requires="v">
                <p:oleObj name="Equation" r:id="rId2" imgW="3517900" imgH="508000" progId="Equation.DSMT4">
                  <p:embed/>
                </p:oleObj>
              </mc:Choice>
              <mc:Fallback>
                <p:oleObj name="Equation" r:id="rId2" imgW="3517900" imgH="508000" progId="Equation.DSMT4">
                  <p:embed/>
                  <p:pic>
                    <p:nvPicPr>
                      <p:cNvPr id="6758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2191" y="567171"/>
                        <a:ext cx="6330950" cy="7556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7587" name="TextBox 12"/>
          <p:cNvSpPr txBox="1">
            <a:spLocks noChangeArrowheads="1"/>
          </p:cNvSpPr>
          <p:nvPr/>
        </p:nvSpPr>
        <p:spPr bwMode="auto">
          <a:xfrm>
            <a:off x="4173365" y="1284625"/>
            <a:ext cx="5038648" cy="338554"/>
          </a:xfrm>
          <a:prstGeom prst="rect">
            <a:avLst/>
          </a:prstGeom>
          <a:noFill/>
          <a:ln w="9525">
            <a:noFill/>
            <a:miter lim="800000"/>
            <a:headEnd/>
            <a:tailEnd/>
          </a:ln>
        </p:spPr>
        <p:txBody>
          <a:bodyPr wrap="square">
            <a:prstTxWarp prst="textNoShape">
              <a:avLst/>
            </a:prstTxWarp>
            <a:spAutoFit/>
          </a:bodyPr>
          <a:lstStyle/>
          <a:p>
            <a:r>
              <a:rPr lang="en-US" sz="1600" dirty="0">
                <a:latin typeface="Helvetica" pitchFamily="-111" charset="0"/>
                <a:ea typeface="Helvetica" pitchFamily="-111" charset="0"/>
                <a:cs typeface="Helvetica" pitchFamily="-111" charset="0"/>
              </a:rPr>
              <a:t>For a fixed γ this means all moments   m&gt;γ-1 diverge.  </a:t>
            </a:r>
          </a:p>
        </p:txBody>
      </p:sp>
      <p:sp>
        <p:nvSpPr>
          <p:cNvPr id="67589" name="TextBox 15"/>
          <p:cNvSpPr txBox="1">
            <a:spLocks noChangeArrowheads="1"/>
          </p:cNvSpPr>
          <p:nvPr/>
        </p:nvSpPr>
        <p:spPr bwMode="auto">
          <a:xfrm>
            <a:off x="5123262" y="2667440"/>
            <a:ext cx="3733800" cy="3539430"/>
          </a:xfrm>
          <a:prstGeom prst="rect">
            <a:avLst/>
          </a:prstGeom>
          <a:noFill/>
          <a:ln w="9525">
            <a:noFill/>
            <a:miter lim="800000"/>
            <a:headEnd/>
            <a:tailEnd/>
          </a:ln>
        </p:spPr>
        <p:txBody>
          <a:bodyPr>
            <a:prstTxWarp prst="textNoShape">
              <a:avLst/>
            </a:prstTxWarp>
            <a:spAutoFit/>
          </a:bodyPr>
          <a:lstStyle/>
          <a:p>
            <a:r>
              <a:rPr lang="en-US" sz="1600" dirty="0">
                <a:latin typeface="Helvetica" pitchFamily="-111" charset="0"/>
                <a:ea typeface="Helvetica" pitchFamily="-111" charset="0"/>
                <a:cs typeface="Helvetica" pitchFamily="-111" charset="0"/>
              </a:rPr>
              <a:t>Many degree exponents are smaller than 3</a:t>
            </a:r>
          </a:p>
          <a:p>
            <a:endParaRPr lang="en-US" sz="1600" dirty="0">
              <a:latin typeface="Helvetica" pitchFamily="-111" charset="0"/>
              <a:ea typeface="Helvetica" pitchFamily="-111" charset="0"/>
              <a:cs typeface="Helvetica" pitchFamily="-111" charset="0"/>
            </a:endParaRPr>
          </a:p>
          <a:p>
            <a:pPr marL="285750" indent="-285750">
              <a:buFont typeface="Wingdings"/>
              <a:buChar char="à"/>
            </a:pPr>
            <a:r>
              <a:rPr lang="en-US" sz="1600" dirty="0">
                <a:latin typeface="Helvetica" pitchFamily="-111" charset="0"/>
                <a:ea typeface="Helvetica" pitchFamily="-111" charset="0"/>
                <a:cs typeface="Helvetica" pitchFamily="-111" charset="0"/>
                <a:sym typeface="Wingdings" pitchFamily="-111" charset="2"/>
              </a:rPr>
              <a:t>&lt;k</a:t>
            </a:r>
            <a:r>
              <a:rPr lang="en-US" sz="1600" baseline="30000" dirty="0">
                <a:latin typeface="Helvetica" pitchFamily="-111" charset="0"/>
                <a:ea typeface="Helvetica" pitchFamily="-111" charset="0"/>
                <a:cs typeface="Helvetica" pitchFamily="-111" charset="0"/>
                <a:sym typeface="Wingdings" pitchFamily="-111" charset="2"/>
              </a:rPr>
              <a:t>2</a:t>
            </a:r>
            <a:r>
              <a:rPr lang="en-US" sz="1600" dirty="0">
                <a:latin typeface="Helvetica" pitchFamily="-111" charset="0"/>
                <a:ea typeface="Helvetica" pitchFamily="-111" charset="0"/>
                <a:cs typeface="Helvetica" pitchFamily="-111" charset="0"/>
                <a:sym typeface="Wingdings" pitchFamily="-111" charset="2"/>
              </a:rPr>
              <a:t>&gt; diverges in the N∞ limit!!!</a:t>
            </a:r>
          </a:p>
          <a:p>
            <a:pPr marL="285750" indent="-285750">
              <a:buFont typeface="Wingdings"/>
              <a:buChar char="à"/>
            </a:pPr>
            <a:endParaRPr lang="en-US" sz="1600" dirty="0">
              <a:latin typeface="Helvetica" pitchFamily="-111" charset="0"/>
              <a:ea typeface="Helvetica" pitchFamily="-111" charset="0"/>
              <a:cs typeface="Helvetica" pitchFamily="-111" charset="0"/>
              <a:sym typeface="Wingdings" pitchFamily="-111" charset="2"/>
            </a:endParaRPr>
          </a:p>
          <a:p>
            <a:pPr marL="285750" indent="-285750">
              <a:buFont typeface="Wingdings"/>
              <a:buChar char="à"/>
            </a:pPr>
            <a:endParaRPr lang="en-US" sz="1600" dirty="0">
              <a:latin typeface="Helvetica" pitchFamily="-111" charset="0"/>
              <a:ea typeface="Helvetica" pitchFamily="-111" charset="0"/>
              <a:cs typeface="Helvetica" pitchFamily="-111" charset="0"/>
              <a:sym typeface="Wingdings" pitchFamily="-111" charset="2"/>
            </a:endParaRPr>
          </a:p>
          <a:p>
            <a:pPr marL="285750" indent="-285750">
              <a:buFont typeface="Wingdings"/>
              <a:buChar char="à"/>
            </a:pPr>
            <a:endParaRPr lang="en-US" sz="1600" dirty="0">
              <a:latin typeface="Helvetica" pitchFamily="-111" charset="0"/>
              <a:ea typeface="Helvetica" pitchFamily="-111" charset="0"/>
              <a:cs typeface="Helvetica" pitchFamily="-111" charset="0"/>
              <a:sym typeface="Wingdings" pitchFamily="-111" charset="2"/>
            </a:endParaRPr>
          </a:p>
          <a:p>
            <a:pPr marL="285750" indent="-285750">
              <a:buFont typeface="Wingdings"/>
              <a:buChar char="à"/>
            </a:pPr>
            <a:r>
              <a:rPr lang="en-US" sz="1600" dirty="0">
                <a:latin typeface="Helvetica" pitchFamily="-111" charset="0"/>
                <a:ea typeface="Helvetica" pitchFamily="-111" charset="0"/>
                <a:cs typeface="Helvetica" pitchFamily="-111" charset="0"/>
                <a:sym typeface="Wingdings" pitchFamily="-111" charset="2"/>
              </a:rPr>
              <a:t>&lt;k&gt; diverges in the N∞ limit!!!</a:t>
            </a:r>
          </a:p>
          <a:p>
            <a:endParaRPr lang="en-US" sz="1600" dirty="0">
              <a:latin typeface="Helvetica" pitchFamily="-111" charset="0"/>
              <a:ea typeface="Helvetica" pitchFamily="-111" charset="0"/>
              <a:cs typeface="Helvetica" pitchFamily="-111" charset="0"/>
              <a:sym typeface="Wingdings" pitchFamily="-111" charset="2"/>
            </a:endParaRPr>
          </a:p>
          <a:p>
            <a:pPr marL="285750" indent="-285750">
              <a:buFont typeface="Wingdings"/>
              <a:buChar char="à"/>
            </a:pPr>
            <a:endParaRPr lang="en-US" sz="1600" dirty="0">
              <a:latin typeface="Helvetica" pitchFamily="-111" charset="0"/>
              <a:ea typeface="Helvetica" pitchFamily="-111" charset="0"/>
              <a:cs typeface="Helvetica" pitchFamily="-111" charset="0"/>
              <a:sym typeface="Wingdings" pitchFamily="-111" charset="2"/>
            </a:endParaRPr>
          </a:p>
          <a:p>
            <a:pPr marL="285750" indent="-285750">
              <a:buFont typeface="Wingdings"/>
              <a:buChar char="à"/>
            </a:pPr>
            <a:endParaRPr lang="en-US" sz="1600" dirty="0">
              <a:latin typeface="Helvetica" pitchFamily="-111" charset="0"/>
              <a:ea typeface="Helvetica" pitchFamily="-111" charset="0"/>
              <a:cs typeface="Helvetica" pitchFamily="-111" charset="0"/>
              <a:sym typeface="Wingdings" pitchFamily="-111" charset="2"/>
            </a:endParaRPr>
          </a:p>
          <a:p>
            <a:pPr marL="285750" indent="-285750">
              <a:buFont typeface="Wingdings"/>
              <a:buChar char="à"/>
            </a:pPr>
            <a:endParaRPr lang="en-US" sz="1600" dirty="0">
              <a:latin typeface="Helvetica" pitchFamily="-111" charset="0"/>
              <a:ea typeface="Helvetica" pitchFamily="-111" charset="0"/>
              <a:cs typeface="Helvetica" pitchFamily="-111" charset="0"/>
              <a:sym typeface="Wingdings" pitchFamily="-111" charset="2"/>
            </a:endParaRPr>
          </a:p>
          <a:p>
            <a:pPr marL="285750" indent="-285750">
              <a:buFont typeface="Wingdings"/>
              <a:buChar char="à"/>
            </a:pPr>
            <a:endParaRPr lang="en-US" sz="1600" dirty="0">
              <a:latin typeface="Helvetica" pitchFamily="-111" charset="0"/>
              <a:ea typeface="Helvetica" pitchFamily="-111" charset="0"/>
              <a:cs typeface="Helvetica" pitchFamily="-111" charset="0"/>
              <a:sym typeface="Wingdings" pitchFamily="-111" charset="2"/>
            </a:endParaRPr>
          </a:p>
          <a:p>
            <a:pPr marL="285750" indent="-285750">
              <a:buFont typeface="Wingdings"/>
              <a:buChar char="à"/>
            </a:pPr>
            <a:endParaRPr lang="en-US" sz="1600" dirty="0">
              <a:latin typeface="Helvetica" pitchFamily="-111" charset="0"/>
              <a:ea typeface="Helvetica" pitchFamily="-111" charset="0"/>
              <a:cs typeface="Helvetica" pitchFamily="-111" charset="0"/>
            </a:endParaRPr>
          </a:p>
        </p:txBody>
      </p:sp>
      <p:sp>
        <p:nvSpPr>
          <p:cNvPr id="67591"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a:solidFill>
                  <a:schemeClr val="bg1"/>
                </a:solidFill>
                <a:latin typeface="Helvetica" pitchFamily="-111" charset="0"/>
                <a:ea typeface="Helvetica" pitchFamily="-111" charset="0"/>
                <a:cs typeface="Helvetica" pitchFamily="-111" charset="0"/>
              </a:rPr>
              <a:t>DIVERGENCE OF THE HIGHER MOMENTS</a:t>
            </a:r>
          </a:p>
        </p:txBody>
      </p:sp>
      <p:sp>
        <p:nvSpPr>
          <p:cNvPr id="67592" name="Rectangle 19"/>
          <p:cNvSpPr>
            <a:spLocks noChangeArrowheads="1"/>
          </p:cNvSpPr>
          <p:nvPr/>
        </p:nvSpPr>
        <p:spPr bwMode="auto">
          <a:xfrm>
            <a:off x="2666947" y="1852613"/>
            <a:ext cx="1187136" cy="3778250"/>
          </a:xfrm>
          <a:prstGeom prst="rect">
            <a:avLst/>
          </a:prstGeom>
          <a:solidFill>
            <a:srgbClr val="FF0000">
              <a:alpha val="16078"/>
            </a:srgbClr>
          </a:solidFill>
          <a:ln w="9525">
            <a:noFill/>
            <a:round/>
            <a:headEnd/>
            <a:tailEnd/>
          </a:ln>
        </p:spPr>
        <p:txBody>
          <a:bodyPr wrap="square" anchor="ctr">
            <a:prstTxWarp prst="textNoShape">
              <a:avLst/>
            </a:prstTxWarp>
            <a:spAutoFit/>
          </a:bodyPr>
          <a:lstStyle/>
          <a:p>
            <a:pPr algn="ctr">
              <a:spcBef>
                <a:spcPct val="50000"/>
              </a:spcBef>
            </a:pPr>
            <a:endParaRPr lang="hu-HU" sz="2400" b="1">
              <a:latin typeface="Times New Roman" pitchFamily="-111" charset="0"/>
              <a:ea typeface="굴림" pitchFamily="-111" charset="-127"/>
              <a:cs typeface="굴림" pitchFamily="-111" charset="-127"/>
            </a:endParaRPr>
          </a:p>
        </p:txBody>
      </p:sp>
      <p:sp>
        <p:nvSpPr>
          <p:cNvPr id="2" name="Right Arrow 1"/>
          <p:cNvSpPr/>
          <p:nvPr/>
        </p:nvSpPr>
        <p:spPr>
          <a:xfrm flipH="1">
            <a:off x="4337050" y="4398106"/>
            <a:ext cx="695303" cy="287406"/>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3"/>
          <p:cNvSpPr txBox="1">
            <a:spLocks noChangeArrowheads="1"/>
          </p:cNvSpPr>
          <p:nvPr/>
        </p:nvSpPr>
        <p:spPr bwMode="auto">
          <a:xfrm>
            <a:off x="622395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graphicFrame>
        <p:nvGraphicFramePr>
          <p:cNvPr id="3" name="Table 2"/>
          <p:cNvGraphicFramePr>
            <a:graphicFrameLocks noGrp="1"/>
          </p:cNvGraphicFramePr>
          <p:nvPr/>
        </p:nvGraphicFramePr>
        <p:xfrm>
          <a:off x="7589" y="1624350"/>
          <a:ext cx="4677111" cy="4090650"/>
        </p:xfrm>
        <a:graphic>
          <a:graphicData uri="http://schemas.openxmlformats.org/drawingml/2006/table">
            <a:tbl>
              <a:tblPr/>
              <a:tblGrid>
                <a:gridCol w="749757">
                  <a:extLst>
                    <a:ext uri="{9D8B030D-6E8A-4147-A177-3AD203B41FA5}">
                      <a16:colId xmlns:a16="http://schemas.microsoft.com/office/drawing/2014/main" val="20000"/>
                    </a:ext>
                  </a:extLst>
                </a:gridCol>
                <a:gridCol w="368651">
                  <a:extLst>
                    <a:ext uri="{9D8B030D-6E8A-4147-A177-3AD203B41FA5}">
                      <a16:colId xmlns:a16="http://schemas.microsoft.com/office/drawing/2014/main" val="20001"/>
                    </a:ext>
                  </a:extLst>
                </a:gridCol>
                <a:gridCol w="498763">
                  <a:extLst>
                    <a:ext uri="{9D8B030D-6E8A-4147-A177-3AD203B41FA5}">
                      <a16:colId xmlns:a16="http://schemas.microsoft.com/office/drawing/2014/main" val="20002"/>
                    </a:ext>
                  </a:extLst>
                </a:gridCol>
                <a:gridCol w="298116">
                  <a:extLst>
                    <a:ext uri="{9D8B030D-6E8A-4147-A177-3AD203B41FA5}">
                      <a16:colId xmlns:a16="http://schemas.microsoft.com/office/drawing/2014/main" val="20003"/>
                    </a:ext>
                  </a:extLst>
                </a:gridCol>
                <a:gridCol w="423268">
                  <a:extLst>
                    <a:ext uri="{9D8B030D-6E8A-4147-A177-3AD203B41FA5}">
                      <a16:colId xmlns:a16="http://schemas.microsoft.com/office/drawing/2014/main" val="20004"/>
                    </a:ext>
                  </a:extLst>
                </a:gridCol>
                <a:gridCol w="423268">
                  <a:extLst>
                    <a:ext uri="{9D8B030D-6E8A-4147-A177-3AD203B41FA5}">
                      <a16:colId xmlns:a16="http://schemas.microsoft.com/office/drawing/2014/main" val="20005"/>
                    </a:ext>
                  </a:extLst>
                </a:gridCol>
                <a:gridCol w="423268">
                  <a:extLst>
                    <a:ext uri="{9D8B030D-6E8A-4147-A177-3AD203B41FA5}">
                      <a16:colId xmlns:a16="http://schemas.microsoft.com/office/drawing/2014/main" val="20006"/>
                    </a:ext>
                  </a:extLst>
                </a:gridCol>
                <a:gridCol w="423268">
                  <a:extLst>
                    <a:ext uri="{9D8B030D-6E8A-4147-A177-3AD203B41FA5}">
                      <a16:colId xmlns:a16="http://schemas.microsoft.com/office/drawing/2014/main" val="20007"/>
                    </a:ext>
                  </a:extLst>
                </a:gridCol>
                <a:gridCol w="423268">
                  <a:extLst>
                    <a:ext uri="{9D8B030D-6E8A-4147-A177-3AD203B41FA5}">
                      <a16:colId xmlns:a16="http://schemas.microsoft.com/office/drawing/2014/main" val="20008"/>
                    </a:ext>
                  </a:extLst>
                </a:gridCol>
                <a:gridCol w="645484">
                  <a:extLst>
                    <a:ext uri="{9D8B030D-6E8A-4147-A177-3AD203B41FA5}">
                      <a16:colId xmlns:a16="http://schemas.microsoft.com/office/drawing/2014/main" val="20009"/>
                    </a:ext>
                  </a:extLst>
                </a:gridCol>
              </a:tblGrid>
              <a:tr h="193580">
                <a:tc>
                  <a:txBody>
                    <a:bodyPr/>
                    <a:lstStyle/>
                    <a:p>
                      <a:pPr fontAlgn="base"/>
                      <a:r>
                        <a:rPr lang="en-US" sz="900" dirty="0">
                          <a:effectLst/>
                        </a:rPr>
                        <a:t>Network</a:t>
                      </a:r>
                    </a:p>
                  </a:txBody>
                  <a:tcPr marL="42066" marR="17527" marT="28044" marB="28044" anchor="ctr">
                    <a:lnL>
                      <a:noFill/>
                    </a:lnL>
                    <a:lnR>
                      <a:noFill/>
                    </a:lnR>
                    <a:lnT>
                      <a:noFill/>
                    </a:lnT>
                    <a:lnB w="15240" cap="flat" cmpd="sng" algn="ctr">
                      <a:solidFill>
                        <a:srgbClr val="A9A9A9"/>
                      </a:solidFill>
                      <a:prstDash val="solid"/>
                      <a:round/>
                      <a:headEnd type="none" w="med" len="med"/>
                      <a:tailEnd type="none" w="med" len="med"/>
                    </a:lnB>
                  </a:tcPr>
                </a:tc>
                <a:tc>
                  <a:txBody>
                    <a:bodyPr/>
                    <a:lstStyle/>
                    <a:p>
                      <a:pPr fontAlgn="base"/>
                      <a:r>
                        <a:rPr lang="en-US" sz="800" i="1">
                          <a:effectLst/>
                        </a:rPr>
                        <a:t>N</a:t>
                      </a:r>
                      <a:endParaRPr lang="en-US" sz="800">
                        <a:effectLst/>
                      </a:endParaRPr>
                    </a:p>
                  </a:txBody>
                  <a:tcPr marL="17527" marR="17527" marT="28044" marB="28044" anchor="ctr">
                    <a:lnL>
                      <a:noFill/>
                    </a:lnL>
                    <a:lnR>
                      <a:noFill/>
                    </a:lnR>
                    <a:lnT>
                      <a:noFill/>
                    </a:lnT>
                    <a:lnB w="15240" cap="flat" cmpd="sng" algn="ctr">
                      <a:solidFill>
                        <a:srgbClr val="A9A9A9"/>
                      </a:solidFill>
                      <a:prstDash val="solid"/>
                      <a:round/>
                      <a:headEnd type="none" w="med" len="med"/>
                      <a:tailEnd type="none" w="med" len="med"/>
                    </a:lnB>
                  </a:tcPr>
                </a:tc>
                <a:tc>
                  <a:txBody>
                    <a:bodyPr/>
                    <a:lstStyle/>
                    <a:p>
                      <a:pPr fontAlgn="base"/>
                      <a:r>
                        <a:rPr lang="en-US" sz="800" i="1">
                          <a:effectLst/>
                        </a:rPr>
                        <a:t>L</a:t>
                      </a:r>
                      <a:endParaRPr lang="en-US" sz="800">
                        <a:effectLst/>
                      </a:endParaRPr>
                    </a:p>
                  </a:txBody>
                  <a:tcPr marL="17527" marR="17527" marT="28044" marB="28044" anchor="ctr">
                    <a:lnL>
                      <a:noFill/>
                    </a:lnL>
                    <a:lnR>
                      <a:noFill/>
                    </a:lnR>
                    <a:lnT>
                      <a:noFill/>
                    </a:lnT>
                    <a:lnB w="15240" cap="flat" cmpd="sng" algn="ctr">
                      <a:solidFill>
                        <a:srgbClr val="A9A9A9"/>
                      </a:solidFill>
                      <a:prstDash val="solid"/>
                      <a:round/>
                      <a:headEnd type="none" w="med" len="med"/>
                      <a:tailEnd type="none" w="med" len="med"/>
                    </a:lnB>
                  </a:tcPr>
                </a:tc>
                <a:tc>
                  <a:txBody>
                    <a:bodyPr/>
                    <a:lstStyle/>
                    <a:p>
                      <a:pPr fontAlgn="base"/>
                      <a:r>
                        <a:rPr lang="en-US" sz="800" i="1">
                          <a:effectLst/>
                        </a:rPr>
                        <a:t>〈k〉</a:t>
                      </a:r>
                      <a:endParaRPr lang="en-US" sz="800">
                        <a:effectLst/>
                      </a:endParaRPr>
                    </a:p>
                  </a:txBody>
                  <a:tcPr marL="17527" marR="17527" marT="28044" marB="28044" anchor="ctr">
                    <a:lnL>
                      <a:noFill/>
                    </a:lnL>
                    <a:lnR>
                      <a:noFill/>
                    </a:lnR>
                    <a:lnT>
                      <a:noFill/>
                    </a:lnT>
                    <a:lnB w="15240" cap="flat" cmpd="sng" algn="ctr">
                      <a:solidFill>
                        <a:srgbClr val="A9A9A9"/>
                      </a:solidFill>
                      <a:prstDash val="solid"/>
                      <a:round/>
                      <a:headEnd type="none" w="med" len="med"/>
                      <a:tailEnd type="none" w="med" len="med"/>
                    </a:lnB>
                  </a:tcPr>
                </a:tc>
                <a:tc>
                  <a:txBody>
                    <a:bodyPr/>
                    <a:lstStyle/>
                    <a:p>
                      <a:pPr fontAlgn="base"/>
                      <a:r>
                        <a:rPr lang="en-US" sz="800" i="1" dirty="0">
                          <a:effectLst/>
                        </a:rPr>
                        <a:t>〈k</a:t>
                      </a:r>
                      <a:r>
                        <a:rPr lang="en-US" sz="800" i="1" baseline="-25000" dirty="0">
                          <a:effectLst/>
                        </a:rPr>
                        <a:t>in</a:t>
                      </a:r>
                      <a:r>
                        <a:rPr lang="en-US" sz="800" i="1" baseline="30000" dirty="0">
                          <a:effectLst/>
                        </a:rPr>
                        <a:t>2</a:t>
                      </a:r>
                      <a:r>
                        <a:rPr lang="en-US" sz="800" i="1" dirty="0">
                          <a:effectLst/>
                        </a:rPr>
                        <a:t>〉</a:t>
                      </a:r>
                      <a:endParaRPr lang="en-US" sz="800" dirty="0">
                        <a:effectLst/>
                      </a:endParaRPr>
                    </a:p>
                  </a:txBody>
                  <a:tcPr marL="17527" marR="17527" marT="28044" marB="28044" anchor="ctr">
                    <a:lnL>
                      <a:noFill/>
                    </a:lnL>
                    <a:lnR>
                      <a:noFill/>
                    </a:lnR>
                    <a:lnT>
                      <a:noFill/>
                    </a:lnT>
                    <a:lnB w="15240" cap="flat" cmpd="sng" algn="ctr">
                      <a:solidFill>
                        <a:srgbClr val="A9A9A9"/>
                      </a:solidFill>
                      <a:prstDash val="solid"/>
                      <a:round/>
                      <a:headEnd type="none" w="med" len="med"/>
                      <a:tailEnd type="none" w="med" len="med"/>
                    </a:lnB>
                  </a:tcPr>
                </a:tc>
                <a:tc>
                  <a:txBody>
                    <a:bodyPr/>
                    <a:lstStyle/>
                    <a:p>
                      <a:pPr fontAlgn="base"/>
                      <a:r>
                        <a:rPr lang="en-US" sz="800" i="1">
                          <a:effectLst/>
                        </a:rPr>
                        <a:t>〈k</a:t>
                      </a:r>
                      <a:r>
                        <a:rPr lang="en-US" sz="800" i="1" baseline="-25000">
                          <a:effectLst/>
                        </a:rPr>
                        <a:t>out</a:t>
                      </a:r>
                      <a:r>
                        <a:rPr lang="en-US" sz="800" i="1" baseline="30000">
                          <a:effectLst/>
                        </a:rPr>
                        <a:t>2</a:t>
                      </a:r>
                      <a:r>
                        <a:rPr lang="en-US" sz="800" i="1">
                          <a:effectLst/>
                        </a:rPr>
                        <a:t>〉</a:t>
                      </a:r>
                      <a:endParaRPr lang="en-US" sz="800">
                        <a:effectLst/>
                      </a:endParaRPr>
                    </a:p>
                  </a:txBody>
                  <a:tcPr marL="17527" marR="17527" marT="28044" marB="28044" anchor="ctr">
                    <a:lnL>
                      <a:noFill/>
                    </a:lnL>
                    <a:lnR>
                      <a:noFill/>
                    </a:lnR>
                    <a:lnT>
                      <a:noFill/>
                    </a:lnT>
                    <a:lnB w="15240" cap="flat" cmpd="sng" algn="ctr">
                      <a:solidFill>
                        <a:srgbClr val="A9A9A9"/>
                      </a:solidFill>
                      <a:prstDash val="solid"/>
                      <a:round/>
                      <a:headEnd type="none" w="med" len="med"/>
                      <a:tailEnd type="none" w="med" len="med"/>
                    </a:lnB>
                  </a:tcPr>
                </a:tc>
                <a:tc>
                  <a:txBody>
                    <a:bodyPr/>
                    <a:lstStyle/>
                    <a:p>
                      <a:pPr fontAlgn="base"/>
                      <a:r>
                        <a:rPr lang="en-US" sz="800" i="1">
                          <a:effectLst/>
                        </a:rPr>
                        <a:t>〈k</a:t>
                      </a:r>
                      <a:r>
                        <a:rPr lang="en-US" sz="800" i="1" baseline="30000">
                          <a:effectLst/>
                        </a:rPr>
                        <a:t>2</a:t>
                      </a:r>
                      <a:r>
                        <a:rPr lang="en-US" sz="800" i="1">
                          <a:effectLst/>
                        </a:rPr>
                        <a:t>〉</a:t>
                      </a:r>
                      <a:endParaRPr lang="en-US" sz="800">
                        <a:effectLst/>
                      </a:endParaRPr>
                    </a:p>
                  </a:txBody>
                  <a:tcPr marL="17527" marR="17527" marT="28044" marB="28044" anchor="ctr">
                    <a:lnL>
                      <a:noFill/>
                    </a:lnL>
                    <a:lnR>
                      <a:noFill/>
                    </a:lnR>
                    <a:lnT>
                      <a:noFill/>
                    </a:lnT>
                    <a:lnB w="15240" cap="flat" cmpd="sng" algn="ctr">
                      <a:solidFill>
                        <a:srgbClr val="A9A9A9"/>
                      </a:solidFill>
                      <a:prstDash val="solid"/>
                      <a:round/>
                      <a:headEnd type="none" w="med" len="med"/>
                      <a:tailEnd type="none" w="med" len="med"/>
                    </a:lnB>
                  </a:tcPr>
                </a:tc>
                <a:tc>
                  <a:txBody>
                    <a:bodyPr/>
                    <a:lstStyle/>
                    <a:p>
                      <a:pPr fontAlgn="base"/>
                      <a:r>
                        <a:rPr lang="el-GR" sz="800" i="1">
                          <a:effectLst/>
                        </a:rPr>
                        <a:t>γ</a:t>
                      </a:r>
                      <a:r>
                        <a:rPr lang="en-US" sz="800" i="1" baseline="-25000">
                          <a:effectLst/>
                        </a:rPr>
                        <a:t>in</a:t>
                      </a:r>
                      <a:endParaRPr lang="en-US" sz="800">
                        <a:effectLst/>
                      </a:endParaRPr>
                    </a:p>
                  </a:txBody>
                  <a:tcPr marL="17527" marR="17527" marT="28044" marB="28044" anchor="ctr">
                    <a:lnL>
                      <a:noFill/>
                    </a:lnL>
                    <a:lnR>
                      <a:noFill/>
                    </a:lnR>
                    <a:lnT>
                      <a:noFill/>
                    </a:lnT>
                    <a:lnB w="15240" cap="flat" cmpd="sng" algn="ctr">
                      <a:solidFill>
                        <a:srgbClr val="A9A9A9"/>
                      </a:solidFill>
                      <a:prstDash val="solid"/>
                      <a:round/>
                      <a:headEnd type="none" w="med" len="med"/>
                      <a:tailEnd type="none" w="med" len="med"/>
                    </a:lnB>
                  </a:tcPr>
                </a:tc>
                <a:tc>
                  <a:txBody>
                    <a:bodyPr/>
                    <a:lstStyle/>
                    <a:p>
                      <a:pPr fontAlgn="base"/>
                      <a:r>
                        <a:rPr lang="el-GR" sz="800" i="1">
                          <a:effectLst/>
                        </a:rPr>
                        <a:t>γ</a:t>
                      </a:r>
                      <a:r>
                        <a:rPr lang="en-US" sz="800" i="1" baseline="-25000">
                          <a:effectLst/>
                        </a:rPr>
                        <a:t>out</a:t>
                      </a:r>
                      <a:endParaRPr lang="en-US" sz="800">
                        <a:effectLst/>
                      </a:endParaRPr>
                    </a:p>
                  </a:txBody>
                  <a:tcPr marL="17527" marR="17527" marT="28044" marB="28044" anchor="ctr">
                    <a:lnL>
                      <a:noFill/>
                    </a:lnL>
                    <a:lnR>
                      <a:noFill/>
                    </a:lnR>
                    <a:lnT>
                      <a:noFill/>
                    </a:lnT>
                    <a:lnB w="15240" cap="flat" cmpd="sng" algn="ctr">
                      <a:solidFill>
                        <a:srgbClr val="A9A9A9"/>
                      </a:solidFill>
                      <a:prstDash val="solid"/>
                      <a:round/>
                      <a:headEnd type="none" w="med" len="med"/>
                      <a:tailEnd type="none" w="med" len="med"/>
                    </a:lnB>
                  </a:tcPr>
                </a:tc>
                <a:tc>
                  <a:txBody>
                    <a:bodyPr/>
                    <a:lstStyle/>
                    <a:p>
                      <a:pPr fontAlgn="base"/>
                      <a:r>
                        <a:rPr lang="el-GR" sz="800" i="1">
                          <a:effectLst/>
                        </a:rPr>
                        <a:t>γ</a:t>
                      </a:r>
                      <a:endParaRPr lang="el-GR" sz="800">
                        <a:effectLst/>
                      </a:endParaRPr>
                    </a:p>
                  </a:txBody>
                  <a:tcPr marL="17527" marR="42066" marT="28044" marB="28044" anchor="ctr">
                    <a:lnL>
                      <a:noFill/>
                    </a:lnL>
                    <a:lnR>
                      <a:noFill/>
                    </a:lnR>
                    <a:lnT>
                      <a:noFill/>
                    </a:lnT>
                    <a:lnB w="15240" cap="flat" cmpd="sng" algn="ctr">
                      <a:solidFill>
                        <a:srgbClr val="A9A9A9"/>
                      </a:solidFill>
                      <a:prstDash val="solid"/>
                      <a:round/>
                      <a:headEnd type="none" w="med" len="med"/>
                      <a:tailEnd type="none" w="med" len="med"/>
                    </a:lnB>
                  </a:tcPr>
                </a:tc>
                <a:extLst>
                  <a:ext uri="{0D108BD9-81ED-4DB2-BD59-A6C34878D82A}">
                    <a16:rowId xmlns:a16="http://schemas.microsoft.com/office/drawing/2014/main" val="10000"/>
                  </a:ext>
                </a:extLst>
              </a:tr>
              <a:tr h="309014">
                <a:tc>
                  <a:txBody>
                    <a:bodyPr/>
                    <a:lstStyle/>
                    <a:p>
                      <a:pPr fontAlgn="base"/>
                      <a:r>
                        <a:rPr lang="en-US" sz="900" dirty="0">
                          <a:effectLst/>
                        </a:rPr>
                        <a:t>Internet</a:t>
                      </a:r>
                    </a:p>
                  </a:txBody>
                  <a:tcPr marL="42066" marR="17527" marT="28044" marB="28044" anchor="ctr">
                    <a:lnL>
                      <a:noFill/>
                    </a:lnL>
                    <a:lnR>
                      <a:noFill/>
                    </a:lnR>
                    <a:lnT w="1524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192,244</a:t>
                      </a:r>
                    </a:p>
                  </a:txBody>
                  <a:tcPr marL="17527" marR="17527" marT="28044" marB="28044" anchor="ctr">
                    <a:lnL>
                      <a:noFill/>
                    </a:lnL>
                    <a:lnR>
                      <a:noFill/>
                    </a:lnR>
                    <a:lnT w="1524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609,066</a:t>
                      </a:r>
                    </a:p>
                  </a:txBody>
                  <a:tcPr marL="17527" marR="17527" marT="28044" marB="28044" anchor="ctr">
                    <a:lnL>
                      <a:noFill/>
                    </a:lnL>
                    <a:lnR>
                      <a:noFill/>
                    </a:lnR>
                    <a:lnT w="1524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6.34</a:t>
                      </a:r>
                    </a:p>
                  </a:txBody>
                  <a:tcPr marL="17527" marR="17527" marT="28044" marB="28044" anchor="ctr">
                    <a:lnL>
                      <a:noFill/>
                    </a:lnL>
                    <a:lnR>
                      <a:noFill/>
                    </a:lnR>
                    <a:lnT w="1524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17527" marT="28044" marB="28044" anchor="ctr">
                    <a:lnL>
                      <a:noFill/>
                    </a:lnL>
                    <a:lnR>
                      <a:noFill/>
                    </a:lnR>
                    <a:lnT w="1524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17527" marT="28044" marB="28044" anchor="ctr">
                    <a:lnL>
                      <a:noFill/>
                    </a:lnL>
                    <a:lnR>
                      <a:noFill/>
                    </a:lnR>
                    <a:lnT w="1524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240.1</a:t>
                      </a:r>
                    </a:p>
                  </a:txBody>
                  <a:tcPr marL="17527" marR="17527" marT="28044" marB="28044" anchor="ctr">
                    <a:lnL>
                      <a:noFill/>
                    </a:lnL>
                    <a:lnR>
                      <a:noFill/>
                    </a:lnR>
                    <a:lnT w="1524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17527" marT="28044" marB="28044" anchor="ctr">
                    <a:lnL>
                      <a:noFill/>
                    </a:lnL>
                    <a:lnR>
                      <a:noFill/>
                    </a:lnR>
                    <a:lnT w="1524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17527" marT="28044" marB="28044" anchor="ctr">
                    <a:lnL>
                      <a:noFill/>
                    </a:lnL>
                    <a:lnR>
                      <a:noFill/>
                    </a:lnR>
                    <a:lnT w="1524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3.42*</a:t>
                      </a:r>
                    </a:p>
                  </a:txBody>
                  <a:tcPr marL="17527" marR="42066" marT="28044" marB="28044" anchor="ctr">
                    <a:lnL>
                      <a:noFill/>
                    </a:lnL>
                    <a:lnR>
                      <a:noFill/>
                    </a:lnR>
                    <a:lnT w="1524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extLst>
                  <a:ext uri="{0D108BD9-81ED-4DB2-BD59-A6C34878D82A}">
                    <a16:rowId xmlns:a16="http://schemas.microsoft.com/office/drawing/2014/main" val="10001"/>
                  </a:ext>
                </a:extLst>
              </a:tr>
              <a:tr h="309014">
                <a:tc>
                  <a:txBody>
                    <a:bodyPr/>
                    <a:lstStyle/>
                    <a:p>
                      <a:pPr fontAlgn="base"/>
                      <a:r>
                        <a:rPr lang="en-US" sz="900" dirty="0">
                          <a:effectLst/>
                        </a:rPr>
                        <a:t>WWW</a:t>
                      </a:r>
                    </a:p>
                  </a:txBody>
                  <a:tcPr marL="42066"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325,729</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1,497,134</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4.60</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1546.0</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482.4</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2.00</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2.31</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42066"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extLst>
                  <a:ext uri="{0D108BD9-81ED-4DB2-BD59-A6C34878D82A}">
                    <a16:rowId xmlns:a16="http://schemas.microsoft.com/office/drawing/2014/main" val="10002"/>
                  </a:ext>
                </a:extLst>
              </a:tr>
              <a:tr h="330976">
                <a:tc>
                  <a:txBody>
                    <a:bodyPr/>
                    <a:lstStyle/>
                    <a:p>
                      <a:pPr fontAlgn="base"/>
                      <a:r>
                        <a:rPr lang="en-US" sz="900" dirty="0">
                          <a:effectLst/>
                        </a:rPr>
                        <a:t>Power Grid</a:t>
                      </a:r>
                    </a:p>
                  </a:txBody>
                  <a:tcPr marL="42066"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4,941</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6,594</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2.67</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10.3</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Exp.</a:t>
                      </a:r>
                    </a:p>
                  </a:txBody>
                  <a:tcPr marL="17527" marR="42066"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extLst>
                  <a:ext uri="{0D108BD9-81ED-4DB2-BD59-A6C34878D82A}">
                    <a16:rowId xmlns:a16="http://schemas.microsoft.com/office/drawing/2014/main" val="10003"/>
                  </a:ext>
                </a:extLst>
              </a:tr>
              <a:tr h="468372">
                <a:tc>
                  <a:txBody>
                    <a:bodyPr/>
                    <a:lstStyle/>
                    <a:p>
                      <a:pPr fontAlgn="base"/>
                      <a:r>
                        <a:rPr lang="en-US" sz="900" dirty="0">
                          <a:effectLst/>
                        </a:rPr>
                        <a:t>Mobile-Phone Calls</a:t>
                      </a:r>
                    </a:p>
                  </a:txBody>
                  <a:tcPr marL="42066"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353535"/>
                      </a:solidFill>
                      <a:prstDash val="solid"/>
                      <a:round/>
                      <a:headEnd type="none" w="med" len="med"/>
                      <a:tailEnd type="none" w="med" len="med"/>
                    </a:lnB>
                  </a:tcPr>
                </a:tc>
                <a:tc>
                  <a:txBody>
                    <a:bodyPr/>
                    <a:lstStyle/>
                    <a:p>
                      <a:pPr fontAlgn="base"/>
                      <a:r>
                        <a:rPr lang="en-US" sz="800">
                          <a:effectLst/>
                        </a:rPr>
                        <a:t>36,595</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353535"/>
                      </a:solidFill>
                      <a:prstDash val="solid"/>
                      <a:round/>
                      <a:headEnd type="none" w="med" len="med"/>
                      <a:tailEnd type="none" w="med" len="med"/>
                    </a:lnB>
                  </a:tcPr>
                </a:tc>
                <a:tc>
                  <a:txBody>
                    <a:bodyPr/>
                    <a:lstStyle/>
                    <a:p>
                      <a:pPr fontAlgn="base"/>
                      <a:r>
                        <a:rPr lang="en-US" sz="800">
                          <a:effectLst/>
                        </a:rPr>
                        <a:t>91,826</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353535"/>
                      </a:solidFill>
                      <a:prstDash val="solid"/>
                      <a:round/>
                      <a:headEnd type="none" w="med" len="med"/>
                      <a:tailEnd type="none" w="med" len="med"/>
                    </a:lnB>
                  </a:tcPr>
                </a:tc>
                <a:tc>
                  <a:txBody>
                    <a:bodyPr/>
                    <a:lstStyle/>
                    <a:p>
                      <a:pPr fontAlgn="base"/>
                      <a:r>
                        <a:rPr lang="en-US" sz="800">
                          <a:effectLst/>
                        </a:rPr>
                        <a:t>2.51</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353535"/>
                      </a:solidFill>
                      <a:prstDash val="solid"/>
                      <a:round/>
                      <a:headEnd type="none" w="med" len="med"/>
                      <a:tailEnd type="none" w="med" len="med"/>
                    </a:lnB>
                  </a:tcPr>
                </a:tc>
                <a:tc>
                  <a:txBody>
                    <a:bodyPr/>
                    <a:lstStyle/>
                    <a:p>
                      <a:pPr fontAlgn="base"/>
                      <a:r>
                        <a:rPr lang="en-US" sz="800">
                          <a:effectLst/>
                        </a:rPr>
                        <a:t>12.0</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353535"/>
                      </a:solidFill>
                      <a:prstDash val="solid"/>
                      <a:round/>
                      <a:headEnd type="none" w="med" len="med"/>
                      <a:tailEnd type="none" w="med" len="med"/>
                    </a:lnB>
                  </a:tcPr>
                </a:tc>
                <a:tc>
                  <a:txBody>
                    <a:bodyPr/>
                    <a:lstStyle/>
                    <a:p>
                      <a:pPr fontAlgn="base"/>
                      <a:r>
                        <a:rPr lang="en-US" sz="800">
                          <a:effectLst/>
                        </a:rPr>
                        <a:t>11.7</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353535"/>
                      </a:solidFill>
                      <a:prstDash val="solid"/>
                      <a:round/>
                      <a:headEnd type="none" w="med" len="med"/>
                      <a:tailEnd type="none" w="med" len="med"/>
                    </a:lnB>
                  </a:tcPr>
                </a:tc>
                <a:tc>
                  <a:txBody>
                    <a:bodyPr/>
                    <a:lstStyle/>
                    <a:p>
                      <a:pPr fontAlgn="base"/>
                      <a:r>
                        <a:rPr lang="en-US" sz="800">
                          <a:effectLst/>
                        </a:rPr>
                        <a:t>-</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353535"/>
                      </a:solidFill>
                      <a:prstDash val="solid"/>
                      <a:round/>
                      <a:headEnd type="none" w="med" len="med"/>
                      <a:tailEnd type="none" w="med" len="med"/>
                    </a:lnB>
                  </a:tcPr>
                </a:tc>
                <a:tc>
                  <a:txBody>
                    <a:bodyPr/>
                    <a:lstStyle/>
                    <a:p>
                      <a:pPr fontAlgn="base"/>
                      <a:r>
                        <a:rPr lang="en-US" sz="800">
                          <a:effectLst/>
                        </a:rPr>
                        <a:t>4.69*</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353535"/>
                      </a:solidFill>
                      <a:prstDash val="solid"/>
                      <a:round/>
                      <a:headEnd type="none" w="med" len="med"/>
                      <a:tailEnd type="none" w="med" len="med"/>
                    </a:lnB>
                  </a:tcPr>
                </a:tc>
                <a:tc>
                  <a:txBody>
                    <a:bodyPr/>
                    <a:lstStyle/>
                    <a:p>
                      <a:pPr fontAlgn="base"/>
                      <a:r>
                        <a:rPr lang="en-US" sz="800">
                          <a:effectLst/>
                        </a:rPr>
                        <a:t>5.01*</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353535"/>
                      </a:solidFill>
                      <a:prstDash val="solid"/>
                      <a:round/>
                      <a:headEnd type="none" w="med" len="med"/>
                      <a:tailEnd type="none" w="med" len="med"/>
                    </a:lnB>
                  </a:tcPr>
                </a:tc>
                <a:tc>
                  <a:txBody>
                    <a:bodyPr/>
                    <a:lstStyle/>
                    <a:p>
                      <a:pPr fontAlgn="base"/>
                      <a:r>
                        <a:rPr lang="en-US" sz="800">
                          <a:effectLst/>
                        </a:rPr>
                        <a:t>-</a:t>
                      </a:r>
                    </a:p>
                  </a:txBody>
                  <a:tcPr marL="17527" marR="42066"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353535"/>
                      </a:solidFill>
                      <a:prstDash val="solid"/>
                      <a:round/>
                      <a:headEnd type="none" w="med" len="med"/>
                      <a:tailEnd type="none" w="med" len="med"/>
                    </a:lnB>
                  </a:tcPr>
                </a:tc>
                <a:extLst>
                  <a:ext uri="{0D108BD9-81ED-4DB2-BD59-A6C34878D82A}">
                    <a16:rowId xmlns:a16="http://schemas.microsoft.com/office/drawing/2014/main" val="10004"/>
                  </a:ext>
                </a:extLst>
              </a:tr>
              <a:tr h="309014">
                <a:tc>
                  <a:txBody>
                    <a:bodyPr/>
                    <a:lstStyle/>
                    <a:p>
                      <a:pPr fontAlgn="base"/>
                      <a:r>
                        <a:rPr lang="en-US" sz="900" dirty="0">
                          <a:effectLst/>
                        </a:rPr>
                        <a:t>Email</a:t>
                      </a:r>
                    </a:p>
                  </a:txBody>
                  <a:tcPr marL="42066" marR="17527" marT="28044" marB="28044" anchor="ctr">
                    <a:lnL>
                      <a:noFill/>
                    </a:lnL>
                    <a:lnR>
                      <a:noFill/>
                    </a:lnR>
                    <a:lnT w="7620" cap="flat" cmpd="sng" algn="ctr">
                      <a:solidFill>
                        <a:srgbClr val="353535"/>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57,194</a:t>
                      </a:r>
                    </a:p>
                  </a:txBody>
                  <a:tcPr marL="17527" marR="17527" marT="28044" marB="28044" anchor="ctr">
                    <a:lnL>
                      <a:noFill/>
                    </a:lnL>
                    <a:lnR>
                      <a:noFill/>
                    </a:lnR>
                    <a:lnT w="7620" cap="flat" cmpd="sng" algn="ctr">
                      <a:solidFill>
                        <a:srgbClr val="353535"/>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103,731</a:t>
                      </a:r>
                    </a:p>
                  </a:txBody>
                  <a:tcPr marL="17527" marR="17527" marT="28044" marB="28044" anchor="ctr">
                    <a:lnL>
                      <a:noFill/>
                    </a:lnL>
                    <a:lnR>
                      <a:noFill/>
                    </a:lnR>
                    <a:lnT w="7620" cap="flat" cmpd="sng" algn="ctr">
                      <a:solidFill>
                        <a:srgbClr val="353535"/>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1.81</a:t>
                      </a:r>
                    </a:p>
                  </a:txBody>
                  <a:tcPr marL="17527" marR="17527" marT="28044" marB="28044" anchor="ctr">
                    <a:lnL>
                      <a:noFill/>
                    </a:lnL>
                    <a:lnR>
                      <a:noFill/>
                    </a:lnR>
                    <a:lnT w="7620" cap="flat" cmpd="sng" algn="ctr">
                      <a:solidFill>
                        <a:srgbClr val="353535"/>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94.7</a:t>
                      </a:r>
                    </a:p>
                  </a:txBody>
                  <a:tcPr marL="17527" marR="17527" marT="28044" marB="28044" anchor="ctr">
                    <a:lnL>
                      <a:noFill/>
                    </a:lnL>
                    <a:lnR>
                      <a:noFill/>
                    </a:lnR>
                    <a:lnT w="7620" cap="flat" cmpd="sng" algn="ctr">
                      <a:solidFill>
                        <a:srgbClr val="353535"/>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1163.9</a:t>
                      </a:r>
                    </a:p>
                  </a:txBody>
                  <a:tcPr marL="17527" marR="17527" marT="28044" marB="28044" anchor="ctr">
                    <a:lnL>
                      <a:noFill/>
                    </a:lnL>
                    <a:lnR>
                      <a:noFill/>
                    </a:lnR>
                    <a:lnT w="7620" cap="flat" cmpd="sng" algn="ctr">
                      <a:solidFill>
                        <a:srgbClr val="353535"/>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17527" marT="28044" marB="28044" anchor="ctr">
                    <a:lnL>
                      <a:noFill/>
                    </a:lnL>
                    <a:lnR>
                      <a:noFill/>
                    </a:lnR>
                    <a:lnT w="7620" cap="flat" cmpd="sng" algn="ctr">
                      <a:solidFill>
                        <a:srgbClr val="353535"/>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3.43*</a:t>
                      </a:r>
                    </a:p>
                  </a:txBody>
                  <a:tcPr marL="17527" marR="17527" marT="28044" marB="28044" anchor="ctr">
                    <a:lnL>
                      <a:noFill/>
                    </a:lnL>
                    <a:lnR>
                      <a:noFill/>
                    </a:lnR>
                    <a:lnT w="7620" cap="flat" cmpd="sng" algn="ctr">
                      <a:solidFill>
                        <a:srgbClr val="353535"/>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2.03*</a:t>
                      </a:r>
                    </a:p>
                  </a:txBody>
                  <a:tcPr marL="17527" marR="17527" marT="28044" marB="28044" anchor="ctr">
                    <a:lnL>
                      <a:noFill/>
                    </a:lnL>
                    <a:lnR>
                      <a:noFill/>
                    </a:lnR>
                    <a:lnT w="7620" cap="flat" cmpd="sng" algn="ctr">
                      <a:solidFill>
                        <a:srgbClr val="353535"/>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42066" marT="28044" marB="28044" anchor="ctr">
                    <a:lnL>
                      <a:noFill/>
                    </a:lnL>
                    <a:lnR>
                      <a:noFill/>
                    </a:lnR>
                    <a:lnT w="7620" cap="flat" cmpd="sng" algn="ctr">
                      <a:solidFill>
                        <a:srgbClr val="353535"/>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extLst>
                  <a:ext uri="{0D108BD9-81ED-4DB2-BD59-A6C34878D82A}">
                    <a16:rowId xmlns:a16="http://schemas.microsoft.com/office/drawing/2014/main" val="10005"/>
                  </a:ext>
                </a:extLst>
              </a:tr>
              <a:tr h="468372">
                <a:tc>
                  <a:txBody>
                    <a:bodyPr/>
                    <a:lstStyle/>
                    <a:p>
                      <a:pPr fontAlgn="base"/>
                      <a:r>
                        <a:rPr lang="en-US" sz="900" dirty="0">
                          <a:effectLst/>
                        </a:rPr>
                        <a:t>Science Collaboration</a:t>
                      </a:r>
                    </a:p>
                  </a:txBody>
                  <a:tcPr marL="42066"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23,133</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93,437</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8.08</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178.2</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3.35*</a:t>
                      </a:r>
                    </a:p>
                  </a:txBody>
                  <a:tcPr marL="17527" marR="42066"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extLst>
                  <a:ext uri="{0D108BD9-81ED-4DB2-BD59-A6C34878D82A}">
                    <a16:rowId xmlns:a16="http://schemas.microsoft.com/office/drawing/2014/main" val="10006"/>
                  </a:ext>
                </a:extLst>
              </a:tr>
              <a:tr h="330976">
                <a:tc>
                  <a:txBody>
                    <a:bodyPr/>
                    <a:lstStyle/>
                    <a:p>
                      <a:pPr fontAlgn="base"/>
                      <a:r>
                        <a:rPr lang="en-US" sz="900" dirty="0">
                          <a:effectLst/>
                        </a:rPr>
                        <a:t>Actor Network</a:t>
                      </a:r>
                    </a:p>
                  </a:txBody>
                  <a:tcPr marL="42066"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dirty="0">
                          <a:effectLst/>
                        </a:rPr>
                        <a:t>702,388</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29,397,908</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83.71</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47,353.7</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2.12*</a:t>
                      </a:r>
                    </a:p>
                  </a:txBody>
                  <a:tcPr marL="17527" marR="42066"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extLst>
                  <a:ext uri="{0D108BD9-81ED-4DB2-BD59-A6C34878D82A}">
                    <a16:rowId xmlns:a16="http://schemas.microsoft.com/office/drawing/2014/main" val="10007"/>
                  </a:ext>
                </a:extLst>
              </a:tr>
              <a:tr h="330976">
                <a:tc>
                  <a:txBody>
                    <a:bodyPr/>
                    <a:lstStyle/>
                    <a:p>
                      <a:pPr fontAlgn="base"/>
                      <a:r>
                        <a:rPr lang="en-US" sz="900">
                          <a:effectLst/>
                        </a:rPr>
                        <a:t>Citation Network</a:t>
                      </a:r>
                    </a:p>
                  </a:txBody>
                  <a:tcPr marL="42066"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dirty="0">
                          <a:effectLst/>
                        </a:rPr>
                        <a:t>449,673</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4,689,479</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10.43</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971.5</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198.8</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3.03*</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4.00*</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42066"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extLst>
                  <a:ext uri="{0D108BD9-81ED-4DB2-BD59-A6C34878D82A}">
                    <a16:rowId xmlns:a16="http://schemas.microsoft.com/office/drawing/2014/main" val="10008"/>
                  </a:ext>
                </a:extLst>
              </a:tr>
              <a:tr h="571984">
                <a:tc>
                  <a:txBody>
                    <a:bodyPr/>
                    <a:lstStyle/>
                    <a:p>
                      <a:pPr fontAlgn="base"/>
                      <a:r>
                        <a:rPr lang="en-US" sz="900">
                          <a:effectLst/>
                        </a:rPr>
                        <a:t>E. Coli Metabolism</a:t>
                      </a:r>
                    </a:p>
                  </a:txBody>
                  <a:tcPr marL="42066"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dirty="0">
                          <a:effectLst/>
                        </a:rPr>
                        <a:t>1,039</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5,802</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5.58</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535.7</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396.7</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2.43*</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2.90*</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42066"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extLst>
                  <a:ext uri="{0D108BD9-81ED-4DB2-BD59-A6C34878D82A}">
                    <a16:rowId xmlns:a16="http://schemas.microsoft.com/office/drawing/2014/main" val="10009"/>
                  </a:ext>
                </a:extLst>
              </a:tr>
              <a:tr h="468372">
                <a:tc>
                  <a:txBody>
                    <a:bodyPr/>
                    <a:lstStyle/>
                    <a:p>
                      <a:pPr fontAlgn="base"/>
                      <a:r>
                        <a:rPr lang="en-US" sz="900" dirty="0">
                          <a:effectLst/>
                        </a:rPr>
                        <a:t>Protein Interactions</a:t>
                      </a:r>
                    </a:p>
                  </a:txBody>
                  <a:tcPr marL="42066"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dirty="0">
                          <a:effectLst/>
                        </a:rPr>
                        <a:t>2,018</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2,930</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2.90</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32.3</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a:effectLst/>
                        </a:rPr>
                        <a:t>-</a:t>
                      </a:r>
                    </a:p>
                  </a:txBody>
                  <a:tcPr marL="17527" marR="17527"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tc>
                  <a:txBody>
                    <a:bodyPr/>
                    <a:lstStyle/>
                    <a:p>
                      <a:pPr fontAlgn="base"/>
                      <a:r>
                        <a:rPr lang="en-US" sz="800" dirty="0">
                          <a:effectLst/>
                        </a:rPr>
                        <a:t>2.89*-</a:t>
                      </a:r>
                    </a:p>
                  </a:txBody>
                  <a:tcPr marL="17527" marR="42066" marT="28044" marB="28044" anchor="ctr">
                    <a:lnL>
                      <a:noFill/>
                    </a:lnL>
                    <a:lnR>
                      <a:noFill/>
                    </a:lnR>
                    <a:lnT w="7620" cap="flat" cmpd="sng" algn="ctr">
                      <a:solidFill>
                        <a:srgbClr val="A9A9A9"/>
                      </a:solidFill>
                      <a:prstDash val="solid"/>
                      <a:round/>
                      <a:headEnd type="none" w="med" len="med"/>
                      <a:tailEnd type="none" w="med" len="med"/>
                    </a:lnT>
                    <a:lnB w="7620" cap="flat" cmpd="sng" algn="ctr">
                      <a:solidFill>
                        <a:srgbClr val="A9A9A9"/>
                      </a:solidFill>
                      <a:prstDash val="solid"/>
                      <a:round/>
                      <a:headEnd type="none" w="med" len="med"/>
                      <a:tailEnd type="none" w="med" len="med"/>
                    </a:lnB>
                  </a:tcPr>
                </a:tc>
                <a:extLst>
                  <a:ext uri="{0D108BD9-81ED-4DB2-BD59-A6C34878D82A}">
                    <a16:rowId xmlns:a16="http://schemas.microsoft.com/office/drawing/2014/main" val="10010"/>
                  </a:ext>
                </a:extLst>
              </a:tr>
            </a:tbl>
          </a:graphicData>
        </a:graphic>
      </p:graphicFrame>
    </p:spTree>
    <p:extLst>
      <p:ext uri="{BB962C8B-B14F-4D97-AF65-F5344CB8AC3E}">
        <p14:creationId xmlns:p14="http://schemas.microsoft.com/office/powerpoint/2010/main" val="3089939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Trajan Pro"/>
                <a:ea typeface="Helvetica" pitchFamily="36" charset="0"/>
                <a:cs typeface="Trajan Pro"/>
              </a:rPr>
              <a:t>The meaning of scale-free</a:t>
            </a:r>
          </a:p>
          <a:p>
            <a:pPr>
              <a:spcBef>
                <a:spcPct val="20000"/>
              </a:spcBef>
            </a:pPr>
            <a:endParaRPr lang="en-US" sz="1600" dirty="0">
              <a:solidFill>
                <a:srgbClr val="FFFFFF"/>
              </a:solidFill>
              <a:latin typeface="Trajan Pro"/>
              <a:cs typeface="Trajan Pro"/>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pic>
        <p:nvPicPr>
          <p:cNvPr id="2" name="Picture 1"/>
          <p:cNvPicPr>
            <a:picLocks noChangeAspect="1"/>
          </p:cNvPicPr>
          <p:nvPr/>
        </p:nvPicPr>
        <p:blipFill>
          <a:blip r:embed="rId2"/>
          <a:stretch>
            <a:fillRect/>
          </a:stretch>
        </p:blipFill>
        <p:spPr>
          <a:xfrm>
            <a:off x="228599" y="797277"/>
            <a:ext cx="4081991" cy="4423833"/>
          </a:xfrm>
          <a:prstGeom prst="rect">
            <a:avLst/>
          </a:prstGeom>
        </p:spPr>
      </p:pic>
      <p:sp>
        <p:nvSpPr>
          <p:cNvPr id="4" name="TextBox 3"/>
          <p:cNvSpPr txBox="1">
            <a:spLocks noChangeArrowheads="1"/>
          </p:cNvSpPr>
          <p:nvPr/>
        </p:nvSpPr>
        <p:spPr bwMode="auto">
          <a:xfrm>
            <a:off x="622395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spTree>
    <p:extLst>
      <p:ext uri="{BB962C8B-B14F-4D97-AF65-F5344CB8AC3E}">
        <p14:creationId xmlns:p14="http://schemas.microsoft.com/office/powerpoint/2010/main" val="2618906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Trajan Pro"/>
                <a:ea typeface="Helvetica" pitchFamily="36" charset="0"/>
                <a:cs typeface="Trajan Pro"/>
              </a:rPr>
              <a:t>The meaning of scale-free</a:t>
            </a:r>
          </a:p>
          <a:p>
            <a:pPr>
              <a:spcBef>
                <a:spcPct val="20000"/>
              </a:spcBef>
            </a:pPr>
            <a:endParaRPr lang="en-US" sz="1600" dirty="0">
              <a:solidFill>
                <a:srgbClr val="FFFFFF"/>
              </a:solidFill>
              <a:latin typeface="Trajan Pro"/>
              <a:cs typeface="Trajan Pro"/>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pic>
        <p:nvPicPr>
          <p:cNvPr id="5" name="Picture 4"/>
          <p:cNvPicPr>
            <a:picLocks noChangeAspect="1"/>
          </p:cNvPicPr>
          <p:nvPr/>
        </p:nvPicPr>
        <p:blipFill>
          <a:blip r:embed="rId2"/>
          <a:stretch>
            <a:fillRect/>
          </a:stretch>
        </p:blipFill>
        <p:spPr>
          <a:xfrm>
            <a:off x="5549899" y="2296582"/>
            <a:ext cx="2958043" cy="910167"/>
          </a:xfrm>
          <a:prstGeom prst="rect">
            <a:avLst/>
          </a:prstGeom>
        </p:spPr>
      </p:pic>
      <p:sp>
        <p:nvSpPr>
          <p:cNvPr id="6" name="TextBox 3"/>
          <p:cNvSpPr txBox="1">
            <a:spLocks noChangeArrowheads="1"/>
          </p:cNvSpPr>
          <p:nvPr/>
        </p:nvSpPr>
        <p:spPr bwMode="auto">
          <a:xfrm>
            <a:off x="622395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pic>
        <p:nvPicPr>
          <p:cNvPr id="336898" name="Picture 2" descr="Standard Deviation is Large in Real Network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697" y="571500"/>
            <a:ext cx="4821382" cy="4955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7489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0" y="2134225"/>
            <a:ext cx="9144000" cy="1446550"/>
          </a:xfrm>
          <a:prstGeom prst="rect">
            <a:avLst/>
          </a:prstGeom>
          <a:noFill/>
        </p:spPr>
        <p:txBody>
          <a:bodyPr wrap="square" rtlCol="0">
            <a:spAutoFit/>
          </a:bodyPr>
          <a:lstStyle/>
          <a:p>
            <a:pPr algn="ctr"/>
            <a:r>
              <a:rPr lang="en-US" sz="4400" dirty="0">
                <a:latin typeface="Trajan Pro"/>
                <a:cs typeface="Trajan Pro"/>
              </a:rPr>
              <a:t>universality</a:t>
            </a:r>
          </a:p>
          <a:p>
            <a:pPr algn="ctr"/>
            <a:endParaRPr lang="hu-HU" sz="4400" b="1" dirty="0">
              <a:solidFill>
                <a:srgbClr val="FF0000"/>
              </a:solidFill>
              <a:latin typeface="Helvetica"/>
              <a:cs typeface="Helvetica"/>
            </a:endParaRPr>
          </a:p>
        </p:txBody>
      </p: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Trajan Pro"/>
                <a:ea typeface="Helvetica" pitchFamily="36" charset="0"/>
                <a:cs typeface="Trajan Pro"/>
              </a:rPr>
              <a:t>Section 5					</a:t>
            </a:r>
            <a:endParaRPr lang="en-US" sz="1600" dirty="0">
              <a:solidFill>
                <a:srgbClr val="FFFFFF"/>
              </a:solidFill>
              <a:latin typeface="Trajan Pro"/>
              <a:cs typeface="Trajan Pro"/>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7" name="TextBox 3"/>
          <p:cNvSpPr txBox="1">
            <a:spLocks noChangeArrowheads="1"/>
          </p:cNvSpPr>
          <p:nvPr/>
        </p:nvSpPr>
        <p:spPr bwMode="auto">
          <a:xfrm>
            <a:off x="622395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spTree>
    <p:extLst>
      <p:ext uri="{BB962C8B-B14F-4D97-AF65-F5344CB8AC3E}">
        <p14:creationId xmlns:p14="http://schemas.microsoft.com/office/powerpoint/2010/main" val="3719550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38914" name="Text Box 5"/>
          <p:cNvSpPr txBox="1">
            <a:spLocks noChangeArrowheads="1"/>
          </p:cNvSpPr>
          <p:nvPr/>
        </p:nvSpPr>
        <p:spPr bwMode="auto">
          <a:xfrm>
            <a:off x="268288" y="5211763"/>
            <a:ext cx="3144837" cy="277812"/>
          </a:xfrm>
          <a:prstGeom prst="rect">
            <a:avLst/>
          </a:prstGeom>
          <a:noFill/>
          <a:ln w="9525">
            <a:noFill/>
            <a:miter lim="800000"/>
            <a:headEnd/>
            <a:tailEnd/>
          </a:ln>
        </p:spPr>
        <p:txBody>
          <a:bodyPr wrap="none" anchor="ctr">
            <a:prstTxWarp prst="textNoShape">
              <a:avLst/>
            </a:prstTxWarp>
            <a:spAutoFit/>
          </a:bodyPr>
          <a:lstStyle/>
          <a:p>
            <a:r>
              <a:rPr lang="en-US" sz="1200">
                <a:latin typeface="Helvetica" pitchFamily="-111" charset="0"/>
                <a:ea typeface="Helvetica" pitchFamily="-111" charset="0"/>
                <a:cs typeface="Helvetica" pitchFamily="-111" charset="0"/>
              </a:rPr>
              <a:t>(Faloutsos, Faloutsos and Faloutsos, 1999)</a:t>
            </a:r>
          </a:p>
        </p:txBody>
      </p:sp>
      <p:sp>
        <p:nvSpPr>
          <p:cNvPr id="38915" name="Text Box 6"/>
          <p:cNvSpPr txBox="1">
            <a:spLocks noChangeArrowheads="1"/>
          </p:cNvSpPr>
          <p:nvPr/>
        </p:nvSpPr>
        <p:spPr bwMode="auto">
          <a:xfrm>
            <a:off x="268288" y="787400"/>
            <a:ext cx="3657600" cy="585788"/>
          </a:xfrm>
          <a:prstGeom prst="rect">
            <a:avLst/>
          </a:prstGeom>
          <a:noFill/>
          <a:ln w="9525">
            <a:noFill/>
            <a:miter lim="800000"/>
            <a:headEnd/>
            <a:tailEnd/>
          </a:ln>
        </p:spPr>
        <p:txBody>
          <a:bodyPr lIns="91407" tIns="45704" rIns="91407" bIns="45704">
            <a:prstTxWarp prst="textNoShape">
              <a:avLst/>
            </a:prstTxWarp>
            <a:spAutoFit/>
          </a:bodyPr>
          <a:lstStyle/>
          <a:p>
            <a:r>
              <a:rPr lang="en-US" sz="1600" b="1">
                <a:solidFill>
                  <a:srgbClr val="FF0000"/>
                </a:solidFill>
                <a:latin typeface="Helvetica" pitchFamily="-111" charset="0"/>
                <a:ea typeface="Helvetica" pitchFamily="-111" charset="0"/>
                <a:cs typeface="Helvetica" pitchFamily="-111" charset="0"/>
              </a:rPr>
              <a:t>Nodes</a:t>
            </a:r>
            <a:r>
              <a:rPr lang="en-US" sz="1600">
                <a:latin typeface="Helvetica" pitchFamily="-111" charset="0"/>
                <a:ea typeface="Helvetica" pitchFamily="-111" charset="0"/>
                <a:cs typeface="Helvetica" pitchFamily="-111" charset="0"/>
              </a:rPr>
              <a:t>: computers, routers </a:t>
            </a:r>
          </a:p>
          <a:p>
            <a:r>
              <a:rPr lang="en-US" sz="1600" b="1">
                <a:solidFill>
                  <a:srgbClr val="FF0000"/>
                </a:solidFill>
                <a:latin typeface="Helvetica" pitchFamily="-111" charset="0"/>
                <a:ea typeface="Helvetica" pitchFamily="-111" charset="0"/>
                <a:cs typeface="Helvetica" pitchFamily="-111" charset="0"/>
              </a:rPr>
              <a:t>Links</a:t>
            </a:r>
            <a:r>
              <a:rPr lang="en-US" sz="1600">
                <a:latin typeface="Helvetica" pitchFamily="-111" charset="0"/>
                <a:ea typeface="Helvetica" pitchFamily="-111" charset="0"/>
                <a:cs typeface="Helvetica" pitchFamily="-111" charset="0"/>
              </a:rPr>
              <a:t>:   physical lines</a:t>
            </a:r>
          </a:p>
        </p:txBody>
      </p:sp>
      <p:sp>
        <p:nvSpPr>
          <p:cNvPr id="38917"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a:solidFill>
                  <a:schemeClr val="bg1"/>
                </a:solidFill>
                <a:latin typeface="Helvetica" pitchFamily="-111" charset="0"/>
                <a:ea typeface="Helvetica" pitchFamily="-111" charset="0"/>
                <a:cs typeface="Helvetica" pitchFamily="-111" charset="0"/>
              </a:rPr>
              <a:t>INTERNET BACKBONE</a:t>
            </a:r>
          </a:p>
        </p:txBody>
      </p:sp>
      <p:pic>
        <p:nvPicPr>
          <p:cNvPr id="38918" name="Picture 3" descr="internet"/>
          <p:cNvPicPr>
            <a:picLocks noChangeAspect="1" noChangeArrowheads="1"/>
          </p:cNvPicPr>
          <p:nvPr/>
        </p:nvPicPr>
        <p:blipFill>
          <a:blip r:embed="rId2"/>
          <a:srcRect/>
          <a:stretch>
            <a:fillRect/>
          </a:stretch>
        </p:blipFill>
        <p:spPr bwMode="auto">
          <a:xfrm>
            <a:off x="169863" y="1673225"/>
            <a:ext cx="4229100" cy="2960688"/>
          </a:xfrm>
          <a:prstGeom prst="rect">
            <a:avLst/>
          </a:prstGeom>
          <a:noFill/>
          <a:ln w="9525">
            <a:noFill/>
            <a:miter lim="800000"/>
            <a:headEnd/>
            <a:tailEnd/>
          </a:ln>
        </p:spPr>
      </p:pic>
      <p:pic>
        <p:nvPicPr>
          <p:cNvPr id="38919" name="Picture 4" descr="internet_power"/>
          <p:cNvPicPr>
            <a:picLocks noChangeAspect="1" noChangeArrowheads="1"/>
          </p:cNvPicPr>
          <p:nvPr/>
        </p:nvPicPr>
        <p:blipFill>
          <a:blip r:embed="rId3"/>
          <a:srcRect/>
          <a:stretch>
            <a:fillRect/>
          </a:stretch>
        </p:blipFill>
        <p:spPr bwMode="auto">
          <a:xfrm>
            <a:off x="4360863" y="1597025"/>
            <a:ext cx="4648200" cy="3297238"/>
          </a:xfrm>
          <a:prstGeom prst="rect">
            <a:avLst/>
          </a:prstGeom>
          <a:noFill/>
          <a:ln w="9525">
            <a:noFill/>
            <a:miter lim="800000"/>
            <a:headEnd/>
            <a:tailEnd/>
          </a:ln>
        </p:spPr>
      </p:pic>
      <p:sp>
        <p:nvSpPr>
          <p:cNvPr id="8" name="TextBox 3"/>
          <p:cNvSpPr txBox="1">
            <a:spLocks noChangeArrowheads="1"/>
          </p:cNvSpPr>
          <p:nvPr/>
        </p:nvSpPr>
        <p:spPr bwMode="auto">
          <a:xfrm>
            <a:off x="622395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spTree>
    <p:extLst>
      <p:ext uri="{BB962C8B-B14F-4D97-AF65-F5344CB8AC3E}">
        <p14:creationId xmlns:p14="http://schemas.microsoft.com/office/powerpoint/2010/main" val="27401893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pic>
        <p:nvPicPr>
          <p:cNvPr id="39938" name="Picture 2" descr="hal1"/>
          <p:cNvPicPr>
            <a:picLocks noChangeAspect="1" noChangeArrowheads="1"/>
          </p:cNvPicPr>
          <p:nvPr/>
        </p:nvPicPr>
        <p:blipFill>
          <a:blip r:embed="rId2"/>
          <a:srcRect/>
          <a:stretch>
            <a:fillRect/>
          </a:stretch>
        </p:blipFill>
        <p:spPr bwMode="auto">
          <a:xfrm>
            <a:off x="0" y="-25400"/>
            <a:ext cx="9144000" cy="5740400"/>
          </a:xfrm>
          <a:prstGeom prst="rect">
            <a:avLst/>
          </a:prstGeom>
          <a:noFill/>
          <a:ln w="9525">
            <a:noFill/>
            <a:miter lim="800000"/>
            <a:headEnd/>
            <a:tailEnd/>
          </a:ln>
        </p:spPr>
      </p:pic>
      <p:sp>
        <p:nvSpPr>
          <p:cNvPr id="4" name="TextBox 3"/>
          <p:cNvSpPr txBox="1">
            <a:spLocks noChangeArrowheads="1"/>
          </p:cNvSpPr>
          <p:nvPr/>
        </p:nvSpPr>
        <p:spPr bwMode="auto">
          <a:xfrm>
            <a:off x="622395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spTree>
    <p:extLst>
      <p:ext uri="{BB962C8B-B14F-4D97-AF65-F5344CB8AC3E}">
        <p14:creationId xmlns:p14="http://schemas.microsoft.com/office/powerpoint/2010/main" val="20705340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pic>
        <p:nvPicPr>
          <p:cNvPr id="40962" name="Picture 2" descr="citation"/>
          <p:cNvPicPr>
            <a:picLocks noChangeAspect="1" noChangeArrowheads="1"/>
          </p:cNvPicPr>
          <p:nvPr/>
        </p:nvPicPr>
        <p:blipFill>
          <a:blip r:embed="rId2">
            <a:lum bright="60000" contrast="-60000"/>
          </a:blip>
          <a:srcRect/>
          <a:stretch>
            <a:fillRect/>
          </a:stretch>
        </p:blipFill>
        <p:spPr bwMode="auto">
          <a:xfrm>
            <a:off x="0" y="0"/>
            <a:ext cx="9144000" cy="5715000"/>
          </a:xfrm>
          <a:prstGeom prst="rect">
            <a:avLst/>
          </a:prstGeom>
          <a:noFill/>
          <a:ln w="9525">
            <a:noFill/>
            <a:miter lim="800000"/>
            <a:headEnd/>
            <a:tailEnd/>
          </a:ln>
        </p:spPr>
      </p:pic>
      <p:sp>
        <p:nvSpPr>
          <p:cNvPr id="40963" name="Text Box 4"/>
          <p:cNvSpPr txBox="1">
            <a:spLocks noChangeArrowheads="1"/>
          </p:cNvSpPr>
          <p:nvPr/>
        </p:nvSpPr>
        <p:spPr bwMode="auto">
          <a:xfrm>
            <a:off x="5230813" y="4025900"/>
            <a:ext cx="1828800" cy="461963"/>
          </a:xfrm>
          <a:prstGeom prst="rect">
            <a:avLst/>
          </a:prstGeom>
          <a:noFill/>
          <a:ln w="9525">
            <a:noFill/>
            <a:miter lim="800000"/>
            <a:headEnd/>
            <a:tailEnd/>
          </a:ln>
        </p:spPr>
        <p:txBody>
          <a:bodyPr lIns="91407" tIns="45704" rIns="91407" bIns="45704">
            <a:prstTxWarp prst="textNoShape">
              <a:avLst/>
            </a:prstTxWarp>
            <a:spAutoFit/>
          </a:bodyPr>
          <a:lstStyle/>
          <a:p>
            <a:r>
              <a:rPr lang="en-US" sz="2400" b="1">
                <a:solidFill>
                  <a:srgbClr val="FF0000"/>
                </a:solidFill>
                <a:latin typeface="Helvetica" pitchFamily="-111" charset="0"/>
                <a:ea typeface="Arial" pitchFamily="-111" charset="0"/>
                <a:cs typeface="Arial" pitchFamily="-111" charset="0"/>
                <a:sym typeface="Symbol" pitchFamily="-111" charset="2"/>
              </a:rPr>
              <a:t>(</a:t>
            </a:r>
            <a:r>
              <a:rPr lang="en-US" sz="2400" b="1">
                <a:solidFill>
                  <a:srgbClr val="FF0000"/>
                </a:solidFill>
                <a:latin typeface="Helvetica" pitchFamily="-111" charset="0"/>
                <a:ea typeface="Arial" pitchFamily="-111" charset="0"/>
                <a:cs typeface="Arial" pitchFamily="-111" charset="0"/>
              </a:rPr>
              <a:t> =</a:t>
            </a:r>
            <a:r>
              <a:rPr lang="en-US" sz="2400" b="1">
                <a:solidFill>
                  <a:srgbClr val="FF0000"/>
                </a:solidFill>
                <a:latin typeface="Helvetica" pitchFamily="-111" charset="0"/>
                <a:ea typeface="Arial" pitchFamily="-111" charset="0"/>
                <a:cs typeface="Arial" pitchFamily="-111" charset="0"/>
                <a:sym typeface="Symbol" pitchFamily="-111" charset="2"/>
              </a:rPr>
              <a:t> 3)</a:t>
            </a:r>
            <a:endParaRPr lang="en-US" sz="2400" b="1">
              <a:solidFill>
                <a:srgbClr val="FF0000"/>
              </a:solidFill>
              <a:latin typeface="Helvetica" pitchFamily="-111" charset="0"/>
              <a:ea typeface="Arial" pitchFamily="-111" charset="0"/>
              <a:cs typeface="Arial" pitchFamily="-111" charset="0"/>
            </a:endParaRPr>
          </a:p>
        </p:txBody>
      </p:sp>
      <p:sp>
        <p:nvSpPr>
          <p:cNvPr id="40964" name="Text Box 6"/>
          <p:cNvSpPr txBox="1">
            <a:spLocks noChangeArrowheads="1"/>
          </p:cNvSpPr>
          <p:nvPr/>
        </p:nvSpPr>
        <p:spPr bwMode="auto">
          <a:xfrm>
            <a:off x="268288" y="5200650"/>
            <a:ext cx="2209800" cy="339725"/>
          </a:xfrm>
          <a:prstGeom prst="rect">
            <a:avLst/>
          </a:prstGeom>
          <a:noFill/>
          <a:ln w="9525">
            <a:noFill/>
            <a:miter lim="800000"/>
            <a:headEnd/>
            <a:tailEnd/>
          </a:ln>
        </p:spPr>
        <p:txBody>
          <a:bodyPr lIns="91407" tIns="45704" rIns="91407" bIns="45704">
            <a:prstTxWarp prst="textNoShape">
              <a:avLst/>
            </a:prstTxWarp>
            <a:spAutoFit/>
          </a:bodyPr>
          <a:lstStyle/>
          <a:p>
            <a:r>
              <a:rPr lang="en-US" sz="1600">
                <a:latin typeface="Helvetica" pitchFamily="-111" charset="0"/>
                <a:ea typeface="Arial" pitchFamily="-111" charset="0"/>
                <a:cs typeface="Arial" pitchFamily="-111" charset="0"/>
              </a:rPr>
              <a:t>(S. Redner, 1998)</a:t>
            </a:r>
          </a:p>
        </p:txBody>
      </p:sp>
      <p:sp>
        <p:nvSpPr>
          <p:cNvPr id="40965" name="Text Box 7"/>
          <p:cNvSpPr txBox="1">
            <a:spLocks noChangeArrowheads="1"/>
          </p:cNvSpPr>
          <p:nvPr/>
        </p:nvSpPr>
        <p:spPr bwMode="auto">
          <a:xfrm>
            <a:off x="5230813" y="3638550"/>
            <a:ext cx="2703512" cy="460375"/>
          </a:xfrm>
          <a:prstGeom prst="rect">
            <a:avLst/>
          </a:prstGeom>
          <a:noFill/>
          <a:ln w="9525">
            <a:noFill/>
            <a:miter lim="800000"/>
            <a:headEnd/>
            <a:tailEnd/>
          </a:ln>
        </p:spPr>
        <p:txBody>
          <a:bodyPr lIns="91407" tIns="45704" rIns="91407" bIns="45704">
            <a:prstTxWarp prst="textNoShape">
              <a:avLst/>
            </a:prstTxWarp>
            <a:spAutoFit/>
          </a:bodyPr>
          <a:lstStyle/>
          <a:p>
            <a:r>
              <a:rPr lang="en-US" sz="2400" b="1">
                <a:solidFill>
                  <a:srgbClr val="FF0000"/>
                </a:solidFill>
                <a:latin typeface="Helvetica" pitchFamily="-111" charset="0"/>
                <a:ea typeface="Arial" pitchFamily="-111" charset="0"/>
                <a:cs typeface="Arial" pitchFamily="-111" charset="0"/>
              </a:rPr>
              <a:t>P(k) ~k</a:t>
            </a:r>
            <a:r>
              <a:rPr lang="en-US" sz="2400" b="1" baseline="30000">
                <a:solidFill>
                  <a:srgbClr val="FF0000"/>
                </a:solidFill>
                <a:latin typeface="Helvetica" pitchFamily="-111" charset="0"/>
                <a:ea typeface="Arial" pitchFamily="-111" charset="0"/>
                <a:cs typeface="Arial" pitchFamily="-111" charset="0"/>
              </a:rPr>
              <a:t>-</a:t>
            </a:r>
            <a:r>
              <a:rPr lang="en-US" sz="2400" b="1" baseline="30000">
                <a:solidFill>
                  <a:srgbClr val="FF0000"/>
                </a:solidFill>
                <a:latin typeface="Helvetica" pitchFamily="-111" charset="0"/>
                <a:ea typeface="Arial" pitchFamily="-111" charset="0"/>
                <a:cs typeface="Arial" pitchFamily="-111" charset="0"/>
                <a:sym typeface="Symbol" pitchFamily="-111" charset="2"/>
              </a:rPr>
              <a:t></a:t>
            </a:r>
            <a:endParaRPr lang="en-US" sz="2400" b="1">
              <a:solidFill>
                <a:srgbClr val="FF0000"/>
              </a:solidFill>
              <a:latin typeface="Helvetica" pitchFamily="-111" charset="0"/>
              <a:ea typeface="Arial" pitchFamily="-111" charset="0"/>
              <a:cs typeface="Arial" pitchFamily="-111" charset="0"/>
            </a:endParaRPr>
          </a:p>
        </p:txBody>
      </p:sp>
      <p:sp>
        <p:nvSpPr>
          <p:cNvPr id="40966" name="Text Box 14"/>
          <p:cNvSpPr txBox="1">
            <a:spLocks noChangeArrowheads="1"/>
          </p:cNvSpPr>
          <p:nvPr/>
        </p:nvSpPr>
        <p:spPr bwMode="auto">
          <a:xfrm>
            <a:off x="1516063" y="2540000"/>
            <a:ext cx="2590800" cy="307975"/>
          </a:xfrm>
          <a:prstGeom prst="rect">
            <a:avLst/>
          </a:prstGeom>
          <a:solidFill>
            <a:schemeClr val="bg1"/>
          </a:solidFill>
          <a:ln w="9525">
            <a:solidFill>
              <a:schemeClr val="tx1"/>
            </a:solidFill>
            <a:miter lim="800000"/>
            <a:headEnd/>
            <a:tailEnd/>
          </a:ln>
        </p:spPr>
        <p:txBody>
          <a:bodyPr>
            <a:prstTxWarp prst="textNoShape">
              <a:avLst/>
            </a:prstTxWarp>
            <a:spAutoFit/>
          </a:bodyPr>
          <a:lstStyle/>
          <a:p>
            <a:r>
              <a:rPr lang="en-US" sz="1400" b="1">
                <a:latin typeface="Helvetica" pitchFamily="-111" charset="0"/>
                <a:ea typeface="Arial" pitchFamily="-111" charset="0"/>
                <a:cs typeface="Arial" pitchFamily="-111" charset="0"/>
              </a:rPr>
              <a:t>1736 PRL papers (1988)</a:t>
            </a:r>
          </a:p>
        </p:txBody>
      </p:sp>
      <p:sp>
        <p:nvSpPr>
          <p:cNvPr id="40968"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a:solidFill>
                  <a:schemeClr val="bg1"/>
                </a:solidFill>
                <a:latin typeface="Helvetica" pitchFamily="-111" charset="0"/>
                <a:ea typeface="Helvetica" pitchFamily="-111" charset="0"/>
                <a:cs typeface="Helvetica" pitchFamily="-111" charset="0"/>
              </a:rPr>
              <a:t>SCIENCE CITATION INDEX</a:t>
            </a:r>
          </a:p>
        </p:txBody>
      </p:sp>
      <p:sp>
        <p:nvSpPr>
          <p:cNvPr id="40969" name="Text Box 6"/>
          <p:cNvSpPr txBox="1">
            <a:spLocks noChangeArrowheads="1"/>
          </p:cNvSpPr>
          <p:nvPr/>
        </p:nvSpPr>
        <p:spPr bwMode="auto">
          <a:xfrm>
            <a:off x="268288" y="787400"/>
            <a:ext cx="3657600" cy="585788"/>
          </a:xfrm>
          <a:prstGeom prst="rect">
            <a:avLst/>
          </a:prstGeom>
          <a:noFill/>
          <a:ln w="9525">
            <a:noFill/>
            <a:miter lim="800000"/>
            <a:headEnd/>
            <a:tailEnd/>
          </a:ln>
        </p:spPr>
        <p:txBody>
          <a:bodyPr lIns="91407" tIns="45704" rIns="91407" bIns="45704">
            <a:prstTxWarp prst="textNoShape">
              <a:avLst/>
            </a:prstTxWarp>
            <a:spAutoFit/>
          </a:bodyPr>
          <a:lstStyle/>
          <a:p>
            <a:r>
              <a:rPr lang="en-US" sz="1600" b="1">
                <a:solidFill>
                  <a:srgbClr val="FF0000"/>
                </a:solidFill>
                <a:latin typeface="Helvetica" pitchFamily="-111" charset="0"/>
                <a:ea typeface="Helvetica" pitchFamily="-111" charset="0"/>
                <a:cs typeface="Helvetica" pitchFamily="-111" charset="0"/>
              </a:rPr>
              <a:t>Nodes</a:t>
            </a:r>
            <a:r>
              <a:rPr lang="en-US" sz="1600">
                <a:latin typeface="Helvetica" pitchFamily="-111" charset="0"/>
                <a:ea typeface="Helvetica" pitchFamily="-111" charset="0"/>
                <a:cs typeface="Helvetica" pitchFamily="-111" charset="0"/>
              </a:rPr>
              <a:t>: papers</a:t>
            </a:r>
          </a:p>
          <a:p>
            <a:r>
              <a:rPr lang="en-US" sz="1600" b="1">
                <a:solidFill>
                  <a:srgbClr val="FF0000"/>
                </a:solidFill>
                <a:latin typeface="Helvetica" pitchFamily="-111" charset="0"/>
                <a:ea typeface="Helvetica" pitchFamily="-111" charset="0"/>
                <a:cs typeface="Helvetica" pitchFamily="-111" charset="0"/>
              </a:rPr>
              <a:t>Links</a:t>
            </a:r>
            <a:r>
              <a:rPr lang="en-US" sz="1600">
                <a:latin typeface="Helvetica" pitchFamily="-111" charset="0"/>
                <a:ea typeface="Helvetica" pitchFamily="-111" charset="0"/>
                <a:cs typeface="Helvetica" pitchFamily="-111" charset="0"/>
              </a:rPr>
              <a:t>:   citations</a:t>
            </a:r>
          </a:p>
        </p:txBody>
      </p:sp>
      <p:grpSp>
        <p:nvGrpSpPr>
          <p:cNvPr id="40970" name="Group 8"/>
          <p:cNvGrpSpPr>
            <a:grpSpLocks/>
          </p:cNvGrpSpPr>
          <p:nvPr/>
        </p:nvGrpSpPr>
        <p:grpSpPr bwMode="auto">
          <a:xfrm>
            <a:off x="5059363" y="1173163"/>
            <a:ext cx="2600325" cy="2438400"/>
            <a:chOff x="2928" y="624"/>
            <a:chExt cx="1638" cy="1536"/>
          </a:xfrm>
        </p:grpSpPr>
        <p:pic>
          <p:nvPicPr>
            <p:cNvPr id="40972" name="Picture 9" descr="kpz"/>
            <p:cNvPicPr>
              <a:picLocks noChangeAspect="1" noChangeArrowheads="1"/>
            </p:cNvPicPr>
            <p:nvPr/>
          </p:nvPicPr>
          <p:blipFill>
            <a:blip r:embed="rId3"/>
            <a:srcRect/>
            <a:stretch>
              <a:fillRect/>
            </a:stretch>
          </p:blipFill>
          <p:spPr bwMode="auto">
            <a:xfrm>
              <a:off x="2928" y="624"/>
              <a:ext cx="1638" cy="1536"/>
            </a:xfrm>
            <a:prstGeom prst="rect">
              <a:avLst/>
            </a:prstGeom>
            <a:noFill/>
            <a:ln w="9525">
              <a:noFill/>
              <a:miter lim="800000"/>
              <a:headEnd/>
              <a:tailEnd/>
            </a:ln>
          </p:spPr>
        </p:pic>
        <p:sp>
          <p:nvSpPr>
            <p:cNvPr id="40973" name="Rectangle 10"/>
            <p:cNvSpPr>
              <a:spLocks noChangeArrowheads="1"/>
            </p:cNvSpPr>
            <p:nvPr/>
          </p:nvSpPr>
          <p:spPr bwMode="auto">
            <a:xfrm>
              <a:off x="4203" y="1928"/>
              <a:ext cx="288" cy="144"/>
            </a:xfrm>
            <a:prstGeom prst="rect">
              <a:avLst/>
            </a:prstGeom>
            <a:solidFill>
              <a:schemeClr val="bg1"/>
            </a:solidFill>
            <a:ln w="9525">
              <a:noFill/>
              <a:miter lim="800000"/>
              <a:headEnd/>
              <a:tailEnd/>
            </a:ln>
          </p:spPr>
          <p:txBody>
            <a:bodyPr wrap="none" anchor="ctr">
              <a:prstTxWarp prst="textNoShape">
                <a:avLst/>
              </a:prstTxWarp>
            </a:bodyPr>
            <a:lstStyle/>
            <a:p>
              <a:r>
                <a:rPr lang="en-US" sz="1600">
                  <a:ea typeface="Arial" pitchFamily="-111" charset="0"/>
                  <a:cs typeface="Arial" pitchFamily="-111" charset="0"/>
                </a:rPr>
                <a:t>578...</a:t>
              </a:r>
              <a:endParaRPr lang="en-US">
                <a:ea typeface="Arial" pitchFamily="-111" charset="0"/>
                <a:cs typeface="Arial" pitchFamily="-111" charset="0"/>
              </a:endParaRPr>
            </a:p>
          </p:txBody>
        </p:sp>
        <p:sp>
          <p:nvSpPr>
            <p:cNvPr id="40974" name="Rectangle 11"/>
            <p:cNvSpPr>
              <a:spLocks noChangeArrowheads="1"/>
            </p:cNvSpPr>
            <p:nvPr/>
          </p:nvSpPr>
          <p:spPr bwMode="auto">
            <a:xfrm>
              <a:off x="3984" y="672"/>
              <a:ext cx="384" cy="144"/>
            </a:xfrm>
            <a:prstGeom prst="rect">
              <a:avLst/>
            </a:prstGeom>
            <a:solidFill>
              <a:schemeClr val="bg1"/>
            </a:solidFill>
            <a:ln w="9525">
              <a:noFill/>
              <a:miter lim="800000"/>
              <a:headEnd/>
              <a:tailEnd/>
            </a:ln>
          </p:spPr>
          <p:txBody>
            <a:bodyPr wrap="none" anchor="ctr">
              <a:prstTxWarp prst="textNoShape">
                <a:avLst/>
              </a:prstTxWarp>
            </a:bodyPr>
            <a:lstStyle/>
            <a:p>
              <a:r>
                <a:rPr lang="en-US" sz="1600">
                  <a:ea typeface="Arial" pitchFamily="-111" charset="0"/>
                  <a:cs typeface="Arial" pitchFamily="-111" charset="0"/>
                </a:rPr>
                <a:t>      25</a:t>
              </a:r>
              <a:endParaRPr lang="en-US">
                <a:ea typeface="Arial" pitchFamily="-111" charset="0"/>
                <a:cs typeface="Arial" pitchFamily="-111" charset="0"/>
              </a:endParaRPr>
            </a:p>
          </p:txBody>
        </p:sp>
        <p:sp>
          <p:nvSpPr>
            <p:cNvPr id="40975" name="Rectangle 12"/>
            <p:cNvSpPr>
              <a:spLocks noChangeArrowheads="1"/>
            </p:cNvSpPr>
            <p:nvPr/>
          </p:nvSpPr>
          <p:spPr bwMode="auto">
            <a:xfrm>
              <a:off x="3103" y="1152"/>
              <a:ext cx="1117" cy="384"/>
            </a:xfrm>
            <a:prstGeom prst="rect">
              <a:avLst/>
            </a:prstGeom>
            <a:solidFill>
              <a:schemeClr val="bg1"/>
            </a:solidFill>
            <a:ln w="9525">
              <a:noFill/>
              <a:miter lim="800000"/>
              <a:headEnd/>
              <a:tailEnd/>
            </a:ln>
          </p:spPr>
          <p:txBody>
            <a:bodyPr wrap="none" anchor="ctr">
              <a:prstTxWarp prst="textNoShape">
                <a:avLst/>
              </a:prstTxWarp>
            </a:bodyPr>
            <a:lstStyle/>
            <a:p>
              <a:r>
                <a:rPr lang="en-US" sz="1600">
                  <a:ea typeface="Arial" pitchFamily="-111" charset="0"/>
                  <a:cs typeface="Arial" pitchFamily="-111" charset="0"/>
                </a:rPr>
                <a:t> H.E. Stanley,...</a:t>
              </a:r>
              <a:endParaRPr lang="en-US">
                <a:ea typeface="Arial" pitchFamily="-111" charset="0"/>
                <a:cs typeface="Arial" pitchFamily="-111" charset="0"/>
              </a:endParaRPr>
            </a:p>
          </p:txBody>
        </p:sp>
      </p:grpSp>
      <p:pic>
        <p:nvPicPr>
          <p:cNvPr id="40971" name="Picture 13" descr="pk_cum"/>
          <p:cNvPicPr>
            <a:picLocks noChangeAspect="1" noChangeArrowheads="1"/>
          </p:cNvPicPr>
          <p:nvPr/>
        </p:nvPicPr>
        <p:blipFill>
          <a:blip r:embed="rId4"/>
          <a:srcRect/>
          <a:stretch>
            <a:fillRect/>
          </a:stretch>
        </p:blipFill>
        <p:spPr bwMode="auto">
          <a:xfrm>
            <a:off x="1036638" y="2903538"/>
            <a:ext cx="3238500" cy="2343150"/>
          </a:xfrm>
          <a:prstGeom prst="rect">
            <a:avLst/>
          </a:prstGeom>
          <a:noFill/>
          <a:ln w="9525">
            <a:noFill/>
            <a:miter lim="800000"/>
            <a:headEnd/>
            <a:tailEnd/>
          </a:ln>
        </p:spPr>
      </p:pic>
      <p:sp>
        <p:nvSpPr>
          <p:cNvPr id="16" name="TextBox 3"/>
          <p:cNvSpPr txBox="1">
            <a:spLocks noChangeArrowheads="1"/>
          </p:cNvSpPr>
          <p:nvPr/>
        </p:nvSpPr>
        <p:spPr bwMode="auto">
          <a:xfrm>
            <a:off x="622395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spTree>
    <p:extLst>
      <p:ext uri="{BB962C8B-B14F-4D97-AF65-F5344CB8AC3E}">
        <p14:creationId xmlns:p14="http://schemas.microsoft.com/office/powerpoint/2010/main" val="2023942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A40C1-9E2F-7E48-94AF-84C754088BA7}"/>
              </a:ext>
            </a:extLst>
          </p:cNvPr>
          <p:cNvSpPr>
            <a:spLocks noGrp="1"/>
          </p:cNvSpPr>
          <p:nvPr>
            <p:ph type="title"/>
          </p:nvPr>
        </p:nvSpPr>
        <p:spPr>
          <a:xfrm>
            <a:off x="1285875" y="0"/>
            <a:ext cx="6572250" cy="1104636"/>
          </a:xfrm>
        </p:spPr>
        <p:txBody>
          <a:bodyPr>
            <a:normAutofit/>
          </a:bodyPr>
          <a:lstStyle/>
          <a:p>
            <a:pPr algn="ctr"/>
            <a:r>
              <a:rPr lang="en-US" sz="2667" b="1" dirty="0">
                <a:solidFill>
                  <a:srgbClr val="0070C0"/>
                </a:solidFill>
                <a:latin typeface="+mn-lt"/>
              </a:rPr>
              <a:t>Optimize functions</a:t>
            </a:r>
          </a:p>
        </p:txBody>
      </p:sp>
      <p:sp>
        <p:nvSpPr>
          <p:cNvPr id="4" name="Slide Number Placeholder 3">
            <a:extLst>
              <a:ext uri="{FF2B5EF4-FFF2-40B4-BE49-F238E27FC236}">
                <a16:creationId xmlns:a16="http://schemas.microsoft.com/office/drawing/2014/main" id="{E6528BDF-D13E-0647-B3BF-091F955CB873}"/>
              </a:ext>
            </a:extLst>
          </p:cNvPr>
          <p:cNvSpPr>
            <a:spLocks noGrp="1"/>
          </p:cNvSpPr>
          <p:nvPr>
            <p:ph type="sldNum" sz="quarter" idx="12"/>
          </p:nvPr>
        </p:nvSpPr>
        <p:spPr/>
        <p:txBody>
          <a:bodyPr/>
          <a:lstStyle/>
          <a:p>
            <a:fld id="{F3081D5E-FE68-4115-B6F4-4735CF4DEAE8}" type="slidenum">
              <a:rPr lang="ru-RU" smtClean="0"/>
              <a:pPr/>
              <a:t>3</a:t>
            </a:fld>
            <a:endParaRPr lang="ru-RU"/>
          </a:p>
        </p:txBody>
      </p:sp>
      <p:pic>
        <p:nvPicPr>
          <p:cNvPr id="8" name="Picture 7">
            <a:extLst>
              <a:ext uri="{FF2B5EF4-FFF2-40B4-BE49-F238E27FC236}">
                <a16:creationId xmlns:a16="http://schemas.microsoft.com/office/drawing/2014/main" id="{6D9DE167-AFA2-8646-8F00-6A730EDEBF41}"/>
              </a:ext>
            </a:extLst>
          </p:cNvPr>
          <p:cNvPicPr>
            <a:picLocks noChangeAspect="1"/>
          </p:cNvPicPr>
          <p:nvPr/>
        </p:nvPicPr>
        <p:blipFill rotWithShape="1">
          <a:blip r:embed="rId2"/>
          <a:srcRect r="18239" b="54444"/>
          <a:stretch/>
        </p:blipFill>
        <p:spPr>
          <a:xfrm>
            <a:off x="1736746" y="1141057"/>
            <a:ext cx="5670508" cy="3473553"/>
          </a:xfrm>
          <a:prstGeom prst="rect">
            <a:avLst/>
          </a:prstGeom>
        </p:spPr>
      </p:pic>
      <p:sp>
        <p:nvSpPr>
          <p:cNvPr id="5" name="Rectangle 4">
            <a:extLst>
              <a:ext uri="{FF2B5EF4-FFF2-40B4-BE49-F238E27FC236}">
                <a16:creationId xmlns:a16="http://schemas.microsoft.com/office/drawing/2014/main" id="{057DE735-71DB-FC4C-9749-D6ABCA51BA9D}"/>
              </a:ext>
            </a:extLst>
          </p:cNvPr>
          <p:cNvSpPr/>
          <p:nvPr/>
        </p:nvSpPr>
        <p:spPr>
          <a:xfrm>
            <a:off x="5969000" y="1513554"/>
            <a:ext cx="1143000" cy="1905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6" name="Rectangle 5">
            <a:extLst>
              <a:ext uri="{FF2B5EF4-FFF2-40B4-BE49-F238E27FC236}">
                <a16:creationId xmlns:a16="http://schemas.microsoft.com/office/drawing/2014/main" id="{57413C37-FB6A-7A43-845A-37070F1CAEBC}"/>
              </a:ext>
            </a:extLst>
          </p:cNvPr>
          <p:cNvSpPr/>
          <p:nvPr/>
        </p:nvSpPr>
        <p:spPr>
          <a:xfrm>
            <a:off x="5969000" y="3365500"/>
            <a:ext cx="1143000" cy="1905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500"/>
          </a:p>
        </p:txBody>
      </p:sp>
      <p:sp>
        <p:nvSpPr>
          <p:cNvPr id="3" name="TextBox 2">
            <a:extLst>
              <a:ext uri="{FF2B5EF4-FFF2-40B4-BE49-F238E27FC236}">
                <a16:creationId xmlns:a16="http://schemas.microsoft.com/office/drawing/2014/main" id="{5B77FE17-83F4-0A4F-BBA7-3D9E69265929}"/>
              </a:ext>
            </a:extLst>
          </p:cNvPr>
          <p:cNvSpPr txBox="1"/>
          <p:nvPr/>
        </p:nvSpPr>
        <p:spPr>
          <a:xfrm>
            <a:off x="2450780" y="3460750"/>
            <a:ext cx="2804187" cy="323165"/>
          </a:xfrm>
          <a:prstGeom prst="rect">
            <a:avLst/>
          </a:prstGeom>
          <a:noFill/>
        </p:spPr>
        <p:txBody>
          <a:bodyPr wrap="square" rtlCol="0">
            <a:spAutoFit/>
          </a:bodyPr>
          <a:lstStyle/>
          <a:p>
            <a:r>
              <a:rPr lang="en-US" sz="1500" dirty="0"/>
              <a:t>Low cost of intermediate states</a:t>
            </a:r>
          </a:p>
        </p:txBody>
      </p:sp>
      <p:pic>
        <p:nvPicPr>
          <p:cNvPr id="9" name="Shape 91" descr="D:\Qiming Lu\Pictures\rpi_seal.gif"/>
          <p:cNvPicPr preferRelativeResize="0"/>
          <p:nvPr/>
        </p:nvPicPr>
        <p:blipFill rotWithShape="1">
          <a:blip r:embed="rId3">
            <a:alphaModFix/>
          </a:blip>
          <a:srcRect/>
          <a:stretch/>
        </p:blipFill>
        <p:spPr>
          <a:xfrm>
            <a:off x="7599779" y="4988875"/>
            <a:ext cx="779993" cy="725917"/>
          </a:xfrm>
          <a:prstGeom prst="rect">
            <a:avLst/>
          </a:prstGeom>
          <a:noFill/>
          <a:ln>
            <a:noFill/>
          </a:ln>
        </p:spPr>
      </p:pic>
      <p:pic>
        <p:nvPicPr>
          <p:cNvPr id="1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970198"/>
            <a:ext cx="936667" cy="74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Footer Placeholder 7"/>
          <p:cNvSpPr>
            <a:spLocks noGrp="1"/>
          </p:cNvSpPr>
          <p:nvPr>
            <p:ph type="ftr" sz="quarter" idx="11"/>
          </p:nvPr>
        </p:nvSpPr>
        <p:spPr>
          <a:xfrm>
            <a:off x="2275417" y="5406941"/>
            <a:ext cx="4572000" cy="304271"/>
          </a:xfrm>
        </p:spPr>
        <p:txBody>
          <a:bodyPr/>
          <a:lstStyle/>
          <a:p>
            <a:r>
              <a:rPr lang="en-US" dirty="0"/>
              <a:t>Failures, Dynamics, Evolution and Control of the Global Risk Network By World Economic Forum</a:t>
            </a:r>
          </a:p>
        </p:txBody>
      </p:sp>
    </p:spTree>
    <p:extLst>
      <p:ext uri="{BB962C8B-B14F-4D97-AF65-F5344CB8AC3E}">
        <p14:creationId xmlns:p14="http://schemas.microsoft.com/office/powerpoint/2010/main" val="3718403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5"/>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46083"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a:solidFill>
                  <a:schemeClr val="bg1"/>
                </a:solidFill>
                <a:latin typeface="Helvetica" pitchFamily="-111" charset="0"/>
                <a:ea typeface="Helvetica" pitchFamily="-111" charset="0"/>
                <a:cs typeface="Helvetica" pitchFamily="-111" charset="0"/>
              </a:rPr>
              <a:t>SCIENCE COAUTHORSHIP</a:t>
            </a:r>
          </a:p>
        </p:txBody>
      </p:sp>
      <p:pic>
        <p:nvPicPr>
          <p:cNvPr id="13" name="Picture 6" descr="untitled1"/>
          <p:cNvPicPr>
            <a:picLocks noChangeAspect="1" noChangeArrowheads="1"/>
          </p:cNvPicPr>
          <p:nvPr/>
        </p:nvPicPr>
        <p:blipFill>
          <a:blip r:embed="rId2"/>
          <a:srcRect/>
          <a:stretch>
            <a:fillRect/>
          </a:stretch>
        </p:blipFill>
        <p:spPr bwMode="auto">
          <a:xfrm>
            <a:off x="5630863" y="2563813"/>
            <a:ext cx="3508375" cy="2709862"/>
          </a:xfrm>
          <a:prstGeom prst="rect">
            <a:avLst/>
          </a:prstGeom>
          <a:noFill/>
          <a:ln w="9525">
            <a:noFill/>
            <a:miter lim="800000"/>
            <a:headEnd/>
            <a:tailEnd/>
          </a:ln>
        </p:spPr>
      </p:pic>
      <p:pic>
        <p:nvPicPr>
          <p:cNvPr id="14" name="Picture 7" descr="untitled2"/>
          <p:cNvPicPr>
            <a:picLocks noChangeAspect="1" noChangeArrowheads="1"/>
          </p:cNvPicPr>
          <p:nvPr/>
        </p:nvPicPr>
        <p:blipFill>
          <a:blip r:embed="rId3"/>
          <a:srcRect/>
          <a:stretch>
            <a:fillRect/>
          </a:stretch>
        </p:blipFill>
        <p:spPr bwMode="auto">
          <a:xfrm>
            <a:off x="0" y="1327150"/>
            <a:ext cx="4464050" cy="4383088"/>
          </a:xfrm>
          <a:prstGeom prst="rect">
            <a:avLst/>
          </a:prstGeom>
          <a:noFill/>
          <a:ln w="9525">
            <a:noFill/>
            <a:miter lim="800000"/>
            <a:headEnd/>
            <a:tailEnd/>
          </a:ln>
        </p:spPr>
      </p:pic>
      <p:grpSp>
        <p:nvGrpSpPr>
          <p:cNvPr id="2" name="Group 8"/>
          <p:cNvGrpSpPr>
            <a:grpSpLocks/>
          </p:cNvGrpSpPr>
          <p:nvPr/>
        </p:nvGrpSpPr>
        <p:grpSpPr bwMode="auto">
          <a:xfrm>
            <a:off x="5783263" y="646113"/>
            <a:ext cx="3279775" cy="1879600"/>
            <a:chOff x="3036" y="575"/>
            <a:chExt cx="2388" cy="1392"/>
          </a:xfrm>
        </p:grpSpPr>
        <p:pic>
          <p:nvPicPr>
            <p:cNvPr id="46089" name="Picture 9"/>
            <p:cNvPicPr>
              <a:picLocks noChangeAspect="1" noChangeArrowheads="1"/>
            </p:cNvPicPr>
            <p:nvPr/>
          </p:nvPicPr>
          <p:blipFill>
            <a:blip r:embed="rId4"/>
            <a:srcRect/>
            <a:stretch>
              <a:fillRect/>
            </a:stretch>
          </p:blipFill>
          <p:spPr bwMode="auto">
            <a:xfrm>
              <a:off x="3036" y="575"/>
              <a:ext cx="2388" cy="1392"/>
            </a:xfrm>
            <a:prstGeom prst="rect">
              <a:avLst/>
            </a:prstGeom>
            <a:noFill/>
            <a:ln w="12700">
              <a:noFill/>
              <a:miter lim="800000"/>
              <a:headEnd/>
              <a:tailEnd/>
            </a:ln>
          </p:spPr>
        </p:pic>
        <p:sp>
          <p:nvSpPr>
            <p:cNvPr id="46090" name="Text Box 10"/>
            <p:cNvSpPr txBox="1">
              <a:spLocks noChangeArrowheads="1"/>
            </p:cNvSpPr>
            <p:nvPr/>
          </p:nvSpPr>
          <p:spPr bwMode="auto">
            <a:xfrm>
              <a:off x="4157" y="640"/>
              <a:ext cx="1247" cy="342"/>
            </a:xfrm>
            <a:prstGeom prst="rect">
              <a:avLst/>
            </a:prstGeom>
            <a:noFill/>
            <a:ln w="12700">
              <a:noFill/>
              <a:miter lim="800000"/>
              <a:headEnd/>
              <a:tailEnd/>
            </a:ln>
          </p:spPr>
          <p:txBody>
            <a:bodyPr>
              <a:prstTxWarp prst="textNoShape">
                <a:avLst/>
              </a:prstTxWarp>
              <a:spAutoFit/>
            </a:bodyPr>
            <a:lstStyle/>
            <a:p>
              <a:r>
                <a:rPr lang="en-US" sz="1200" b="1">
                  <a:solidFill>
                    <a:srgbClr val="FF0000"/>
                  </a:solidFill>
                  <a:latin typeface="Helvetica" pitchFamily="-111" charset="0"/>
                  <a:ea typeface="Helvetica" pitchFamily="-111" charset="0"/>
                  <a:cs typeface="Helvetica" pitchFamily="-111" charset="0"/>
                </a:rPr>
                <a:t>M: math</a:t>
              </a:r>
            </a:p>
            <a:p>
              <a:r>
                <a:rPr lang="en-US" sz="1200" b="1">
                  <a:solidFill>
                    <a:srgbClr val="FF0000"/>
                  </a:solidFill>
                  <a:latin typeface="Helvetica" pitchFamily="-111" charset="0"/>
                  <a:ea typeface="Helvetica" pitchFamily="-111" charset="0"/>
                  <a:cs typeface="Helvetica" pitchFamily="-111" charset="0"/>
                </a:rPr>
                <a:t>NS: neuroscience</a:t>
              </a:r>
            </a:p>
          </p:txBody>
        </p:sp>
      </p:grpSp>
      <p:sp>
        <p:nvSpPr>
          <p:cNvPr id="46087" name="Text Box 3"/>
          <p:cNvSpPr txBox="1">
            <a:spLocks noChangeArrowheads="1"/>
          </p:cNvSpPr>
          <p:nvPr/>
        </p:nvSpPr>
        <p:spPr bwMode="auto">
          <a:xfrm>
            <a:off x="228600" y="701675"/>
            <a:ext cx="3886200" cy="584200"/>
          </a:xfrm>
          <a:prstGeom prst="rect">
            <a:avLst/>
          </a:prstGeom>
          <a:noFill/>
          <a:ln w="9525">
            <a:noFill/>
            <a:miter lim="800000"/>
            <a:headEnd/>
            <a:tailEnd/>
          </a:ln>
        </p:spPr>
        <p:txBody>
          <a:bodyPr lIns="91407" tIns="45704" rIns="91407" bIns="45704">
            <a:prstTxWarp prst="textNoShape">
              <a:avLst/>
            </a:prstTxWarp>
            <a:spAutoFit/>
          </a:bodyPr>
          <a:lstStyle/>
          <a:p>
            <a:r>
              <a:rPr lang="en-US" altLang="ko-KR" sz="1600" b="1">
                <a:solidFill>
                  <a:srgbClr val="FF0000"/>
                </a:solidFill>
                <a:latin typeface="Helvetica" pitchFamily="-111" charset="0"/>
                <a:ea typeface="Helvetica" pitchFamily="-111" charset="0"/>
                <a:cs typeface="Helvetica" pitchFamily="-111" charset="0"/>
              </a:rPr>
              <a:t>Nodes</a:t>
            </a:r>
            <a:r>
              <a:rPr lang="en-US" altLang="ko-KR" sz="1600">
                <a:latin typeface="Helvetica" pitchFamily="-111" charset="0"/>
                <a:ea typeface="Helvetica" pitchFamily="-111" charset="0"/>
                <a:cs typeface="Helvetica" pitchFamily="-111" charset="0"/>
              </a:rPr>
              <a:t>: scientist (authors) </a:t>
            </a:r>
          </a:p>
          <a:p>
            <a:r>
              <a:rPr lang="en-US" altLang="ko-KR" sz="1600" b="1">
                <a:solidFill>
                  <a:srgbClr val="FF0000"/>
                </a:solidFill>
                <a:latin typeface="Helvetica" pitchFamily="-111" charset="0"/>
                <a:ea typeface="Helvetica" pitchFamily="-111" charset="0"/>
                <a:cs typeface="Helvetica" pitchFamily="-111" charset="0"/>
              </a:rPr>
              <a:t>Links</a:t>
            </a:r>
            <a:r>
              <a:rPr lang="en-US" altLang="ko-KR" sz="1600">
                <a:latin typeface="Helvetica" pitchFamily="-111" charset="0"/>
                <a:ea typeface="Helvetica" pitchFamily="-111" charset="0"/>
                <a:cs typeface="Helvetica" pitchFamily="-111" charset="0"/>
              </a:rPr>
              <a:t>: joint publication</a:t>
            </a:r>
          </a:p>
        </p:txBody>
      </p:sp>
      <p:sp>
        <p:nvSpPr>
          <p:cNvPr id="46088" name="Text Box 4"/>
          <p:cNvSpPr txBox="1">
            <a:spLocks noChangeArrowheads="1"/>
          </p:cNvSpPr>
          <p:nvPr/>
        </p:nvSpPr>
        <p:spPr bwMode="auto">
          <a:xfrm>
            <a:off x="3744913" y="5156200"/>
            <a:ext cx="4267200" cy="276225"/>
          </a:xfrm>
          <a:prstGeom prst="rect">
            <a:avLst/>
          </a:prstGeom>
          <a:noFill/>
          <a:ln w="9525">
            <a:noFill/>
            <a:miter lim="800000"/>
            <a:headEnd/>
            <a:tailEnd/>
          </a:ln>
        </p:spPr>
        <p:txBody>
          <a:bodyPr lIns="91407" tIns="45704" rIns="91407" bIns="45704">
            <a:prstTxWarp prst="textNoShape">
              <a:avLst/>
            </a:prstTxWarp>
            <a:spAutoFit/>
          </a:bodyPr>
          <a:lstStyle/>
          <a:p>
            <a:r>
              <a:rPr lang="ko-KR" altLang="en-US" sz="1200">
                <a:latin typeface="Helvetica" pitchFamily="-111" charset="0"/>
                <a:ea typeface="Helvetica" pitchFamily="-111" charset="0"/>
                <a:cs typeface="Helvetica" pitchFamily="-111" charset="0"/>
              </a:rPr>
              <a:t>(</a:t>
            </a:r>
            <a:r>
              <a:rPr lang="en-US" altLang="ko-KR" sz="1200">
                <a:latin typeface="Helvetica" pitchFamily="-111" charset="0"/>
                <a:ea typeface="Helvetica" pitchFamily="-111" charset="0"/>
                <a:cs typeface="Helvetica" pitchFamily="-111" charset="0"/>
              </a:rPr>
              <a:t>Newman, 2000, Barabasi et al 2001)</a:t>
            </a:r>
          </a:p>
        </p:txBody>
      </p:sp>
      <p:sp>
        <p:nvSpPr>
          <p:cNvPr id="11" name="TextBox 3"/>
          <p:cNvSpPr txBox="1">
            <a:spLocks noChangeArrowheads="1"/>
          </p:cNvSpPr>
          <p:nvPr/>
        </p:nvSpPr>
        <p:spPr bwMode="auto">
          <a:xfrm>
            <a:off x="622395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spTree>
    <p:extLst>
      <p:ext uri="{BB962C8B-B14F-4D97-AF65-F5344CB8AC3E}">
        <p14:creationId xmlns:p14="http://schemas.microsoft.com/office/powerpoint/2010/main" val="3982324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499"/>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499"/>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47106" name="Text Box 3"/>
          <p:cNvSpPr txBox="1">
            <a:spLocks noChangeArrowheads="1"/>
          </p:cNvSpPr>
          <p:nvPr/>
        </p:nvSpPr>
        <p:spPr bwMode="auto">
          <a:xfrm>
            <a:off x="228600" y="881063"/>
            <a:ext cx="3124200" cy="584200"/>
          </a:xfrm>
          <a:prstGeom prst="rect">
            <a:avLst/>
          </a:prstGeom>
          <a:noFill/>
          <a:ln w="9525">
            <a:noFill/>
            <a:miter lim="800000"/>
            <a:headEnd/>
            <a:tailEnd/>
          </a:ln>
        </p:spPr>
        <p:txBody>
          <a:bodyPr lIns="91407" tIns="45704" rIns="91407" bIns="45704">
            <a:prstTxWarp prst="textNoShape">
              <a:avLst/>
            </a:prstTxWarp>
            <a:spAutoFit/>
          </a:bodyPr>
          <a:lstStyle/>
          <a:p>
            <a:r>
              <a:rPr lang="en-US" altLang="ko-KR" sz="1600" b="1">
                <a:solidFill>
                  <a:srgbClr val="FF0000"/>
                </a:solidFill>
                <a:latin typeface="Helvetica" pitchFamily="-111" charset="0"/>
                <a:ea typeface="Helvetica" pitchFamily="-111" charset="0"/>
                <a:cs typeface="Helvetica" pitchFamily="-111" charset="0"/>
              </a:rPr>
              <a:t>Nodes</a:t>
            </a:r>
            <a:r>
              <a:rPr lang="en-US" altLang="ko-KR" sz="1600">
                <a:latin typeface="Helvetica" pitchFamily="-111" charset="0"/>
                <a:ea typeface="Helvetica" pitchFamily="-111" charset="0"/>
                <a:cs typeface="Helvetica" pitchFamily="-111" charset="0"/>
              </a:rPr>
              <a:t>: online user  </a:t>
            </a:r>
          </a:p>
          <a:p>
            <a:r>
              <a:rPr lang="en-US" altLang="ko-KR" sz="1600" b="1">
                <a:solidFill>
                  <a:srgbClr val="FF0000"/>
                </a:solidFill>
                <a:latin typeface="Helvetica" pitchFamily="-111" charset="0"/>
                <a:ea typeface="Helvetica" pitchFamily="-111" charset="0"/>
                <a:cs typeface="Helvetica" pitchFamily="-111" charset="0"/>
              </a:rPr>
              <a:t>Links</a:t>
            </a:r>
            <a:r>
              <a:rPr lang="en-US" altLang="ko-KR" sz="1600">
                <a:latin typeface="Helvetica" pitchFamily="-111" charset="0"/>
                <a:ea typeface="Helvetica" pitchFamily="-111" charset="0"/>
                <a:cs typeface="Helvetica" pitchFamily="-111" charset="0"/>
              </a:rPr>
              <a:t>:  email contact</a:t>
            </a:r>
          </a:p>
        </p:txBody>
      </p:sp>
      <p:sp>
        <p:nvSpPr>
          <p:cNvPr id="47107" name="Text Box 4"/>
          <p:cNvSpPr txBox="1">
            <a:spLocks noChangeArrowheads="1"/>
          </p:cNvSpPr>
          <p:nvPr/>
        </p:nvSpPr>
        <p:spPr bwMode="auto">
          <a:xfrm>
            <a:off x="493713" y="5151438"/>
            <a:ext cx="4267200" cy="338137"/>
          </a:xfrm>
          <a:prstGeom prst="rect">
            <a:avLst/>
          </a:prstGeom>
          <a:noFill/>
          <a:ln w="9525">
            <a:noFill/>
            <a:miter lim="800000"/>
            <a:headEnd/>
            <a:tailEnd/>
          </a:ln>
        </p:spPr>
        <p:txBody>
          <a:bodyPr lIns="91407" tIns="45704" rIns="91407" bIns="45704">
            <a:prstTxWarp prst="textNoShape">
              <a:avLst/>
            </a:prstTxWarp>
            <a:spAutoFit/>
          </a:bodyPr>
          <a:lstStyle/>
          <a:p>
            <a:r>
              <a:rPr lang="en-US" altLang="ko-KR" sz="1600">
                <a:latin typeface="Helvetica" pitchFamily="-111" charset="0"/>
                <a:ea typeface="Helvetica" pitchFamily="-111" charset="0"/>
                <a:cs typeface="Helvetica" pitchFamily="-111" charset="0"/>
              </a:rPr>
              <a:t>Ebel, Mielsch, Bornholdtz, PRE 2002.</a:t>
            </a:r>
          </a:p>
        </p:txBody>
      </p:sp>
      <p:sp>
        <p:nvSpPr>
          <p:cNvPr id="47108" name="Text Box 6"/>
          <p:cNvSpPr txBox="1">
            <a:spLocks noChangeArrowheads="1"/>
          </p:cNvSpPr>
          <p:nvPr/>
        </p:nvSpPr>
        <p:spPr bwMode="auto">
          <a:xfrm>
            <a:off x="493713" y="1893888"/>
            <a:ext cx="2635250" cy="584200"/>
          </a:xfrm>
          <a:prstGeom prst="rect">
            <a:avLst/>
          </a:prstGeom>
          <a:noFill/>
          <a:ln w="12700">
            <a:noFill/>
            <a:miter lim="800000"/>
            <a:headEnd/>
            <a:tailEnd/>
          </a:ln>
        </p:spPr>
        <p:txBody>
          <a:bodyPr wrap="none">
            <a:prstTxWarp prst="textNoShape">
              <a:avLst/>
            </a:prstTxWarp>
            <a:spAutoFit/>
          </a:bodyPr>
          <a:lstStyle/>
          <a:p>
            <a:r>
              <a:rPr lang="en-US" altLang="ko-KR" sz="1600">
                <a:latin typeface="Helvetica" pitchFamily="-111" charset="0"/>
                <a:ea typeface="Helvetica" pitchFamily="-111" charset="0"/>
                <a:cs typeface="Helvetica" pitchFamily="-111" charset="0"/>
              </a:rPr>
              <a:t>Kiel University log files </a:t>
            </a:r>
          </a:p>
          <a:p>
            <a:r>
              <a:rPr lang="en-US" altLang="ko-KR" sz="1600">
                <a:latin typeface="Helvetica" pitchFamily="-111" charset="0"/>
                <a:ea typeface="Helvetica" pitchFamily="-111" charset="0"/>
                <a:cs typeface="Helvetica" pitchFamily="-111" charset="0"/>
              </a:rPr>
              <a:t>112 days, N=59,912 nodes</a:t>
            </a:r>
          </a:p>
        </p:txBody>
      </p:sp>
      <p:pic>
        <p:nvPicPr>
          <p:cNvPr id="47109" name="Picture 7"/>
          <p:cNvPicPr>
            <a:picLocks noChangeAspect="1" noChangeArrowheads="1"/>
          </p:cNvPicPr>
          <p:nvPr/>
        </p:nvPicPr>
        <p:blipFill>
          <a:blip r:embed="rId2"/>
          <a:srcRect/>
          <a:stretch>
            <a:fillRect/>
          </a:stretch>
        </p:blipFill>
        <p:spPr bwMode="auto">
          <a:xfrm>
            <a:off x="0" y="2579688"/>
            <a:ext cx="4038600" cy="2454275"/>
          </a:xfrm>
          <a:prstGeom prst="rect">
            <a:avLst/>
          </a:prstGeom>
          <a:noFill/>
          <a:ln w="12700">
            <a:noFill/>
            <a:miter lim="800000"/>
            <a:headEnd/>
            <a:tailEnd/>
          </a:ln>
        </p:spPr>
      </p:pic>
      <p:sp>
        <p:nvSpPr>
          <p:cNvPr id="562184" name="Text Box 8"/>
          <p:cNvSpPr txBox="1">
            <a:spLocks noChangeArrowheads="1"/>
          </p:cNvSpPr>
          <p:nvPr/>
        </p:nvSpPr>
        <p:spPr bwMode="auto">
          <a:xfrm>
            <a:off x="4945063" y="927100"/>
            <a:ext cx="3876675" cy="585788"/>
          </a:xfrm>
          <a:prstGeom prst="rect">
            <a:avLst/>
          </a:prstGeom>
          <a:noFill/>
          <a:ln w="9525">
            <a:noFill/>
            <a:miter lim="800000"/>
            <a:headEnd/>
            <a:tailEnd/>
          </a:ln>
        </p:spPr>
        <p:txBody>
          <a:bodyPr lIns="91407" tIns="45704" rIns="91407" bIns="45704">
            <a:prstTxWarp prst="textNoShape">
              <a:avLst/>
            </a:prstTxWarp>
            <a:spAutoFit/>
          </a:bodyPr>
          <a:lstStyle/>
          <a:p>
            <a:r>
              <a:rPr lang="en-US" altLang="ko-KR" sz="1600">
                <a:latin typeface="Helvetica" pitchFamily="-111" charset="0"/>
                <a:ea typeface="Helvetica" pitchFamily="-111" charset="0"/>
                <a:cs typeface="Helvetica" pitchFamily="-111" charset="0"/>
              </a:rPr>
              <a:t>Pussokram.com online community; </a:t>
            </a:r>
          </a:p>
          <a:p>
            <a:r>
              <a:rPr lang="en-US" altLang="ko-KR" sz="1600">
                <a:latin typeface="Helvetica" pitchFamily="-111" charset="0"/>
                <a:ea typeface="Helvetica" pitchFamily="-111" charset="0"/>
                <a:cs typeface="Helvetica" pitchFamily="-111" charset="0"/>
              </a:rPr>
              <a:t>512 days,  25,000 users.</a:t>
            </a:r>
          </a:p>
        </p:txBody>
      </p:sp>
      <p:pic>
        <p:nvPicPr>
          <p:cNvPr id="562185" name="Picture 9"/>
          <p:cNvPicPr>
            <a:picLocks noChangeAspect="1" noChangeArrowheads="1"/>
          </p:cNvPicPr>
          <p:nvPr/>
        </p:nvPicPr>
        <p:blipFill>
          <a:blip r:embed="rId3"/>
          <a:srcRect/>
          <a:stretch>
            <a:fillRect/>
          </a:stretch>
        </p:blipFill>
        <p:spPr bwMode="auto">
          <a:xfrm>
            <a:off x="4572000" y="1651000"/>
            <a:ext cx="4333875" cy="3328988"/>
          </a:xfrm>
          <a:prstGeom prst="rect">
            <a:avLst/>
          </a:prstGeom>
          <a:noFill/>
          <a:ln w="12700">
            <a:noFill/>
            <a:miter lim="800000"/>
            <a:headEnd/>
            <a:tailEnd/>
          </a:ln>
        </p:spPr>
      </p:pic>
      <p:sp>
        <p:nvSpPr>
          <p:cNvPr id="47112" name="Text Box 10"/>
          <p:cNvSpPr txBox="1">
            <a:spLocks noChangeArrowheads="1"/>
          </p:cNvSpPr>
          <p:nvPr/>
        </p:nvSpPr>
        <p:spPr bwMode="auto">
          <a:xfrm>
            <a:off x="4965700" y="5151438"/>
            <a:ext cx="2854325" cy="338137"/>
          </a:xfrm>
          <a:prstGeom prst="rect">
            <a:avLst/>
          </a:prstGeom>
          <a:noFill/>
          <a:ln w="12700">
            <a:noFill/>
            <a:miter lim="800000"/>
            <a:headEnd/>
            <a:tailEnd/>
          </a:ln>
        </p:spPr>
        <p:txBody>
          <a:bodyPr wrap="none">
            <a:prstTxWarp prst="textNoShape">
              <a:avLst/>
            </a:prstTxWarp>
            <a:spAutoFit/>
          </a:bodyPr>
          <a:lstStyle/>
          <a:p>
            <a:r>
              <a:rPr lang="en-US" sz="1600">
                <a:latin typeface="Helvetica" pitchFamily="-111" charset="0"/>
                <a:ea typeface="Helvetica" pitchFamily="-111" charset="0"/>
                <a:cs typeface="Helvetica" pitchFamily="-111" charset="0"/>
              </a:rPr>
              <a:t>Holme, Edling, Liljeros, 2002.</a:t>
            </a:r>
          </a:p>
        </p:txBody>
      </p:sp>
      <p:sp>
        <p:nvSpPr>
          <p:cNvPr id="47113"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a:solidFill>
                  <a:schemeClr val="bg1"/>
                </a:solidFill>
                <a:latin typeface="Helvetica" pitchFamily="-111" charset="0"/>
                <a:ea typeface="Helvetica" pitchFamily="-111" charset="0"/>
                <a:cs typeface="Helvetica" pitchFamily="-111" charset="0"/>
              </a:rPr>
              <a:t>ONLINE COMMUNITIES</a:t>
            </a:r>
          </a:p>
        </p:txBody>
      </p:sp>
      <p:sp>
        <p:nvSpPr>
          <p:cNvPr id="10" name="TextBox 3"/>
          <p:cNvSpPr txBox="1">
            <a:spLocks noChangeArrowheads="1"/>
          </p:cNvSpPr>
          <p:nvPr/>
        </p:nvSpPr>
        <p:spPr bwMode="auto">
          <a:xfrm>
            <a:off x="622395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spTree>
    <p:extLst>
      <p:ext uri="{BB962C8B-B14F-4D97-AF65-F5344CB8AC3E}">
        <p14:creationId xmlns:p14="http://schemas.microsoft.com/office/powerpoint/2010/main" val="25084417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6218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499"/>
                                          </p:stCondLst>
                                        </p:cTn>
                                        <p:tgtEl>
                                          <p:spTgt spid="5621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2184"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48131"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a:solidFill>
                  <a:schemeClr val="bg1"/>
                </a:solidFill>
                <a:latin typeface="Helvetica" pitchFamily="-111" charset="0"/>
                <a:ea typeface="Helvetica" pitchFamily="-111" charset="0"/>
                <a:cs typeface="Helvetica" pitchFamily="-111" charset="0"/>
              </a:rPr>
              <a:t>ONLINE COMMUNITIES</a:t>
            </a:r>
          </a:p>
        </p:txBody>
      </p:sp>
      <p:pic>
        <p:nvPicPr>
          <p:cNvPr id="48132" name="Picture 9"/>
          <p:cNvPicPr>
            <a:picLocks noChangeAspect="1"/>
          </p:cNvPicPr>
          <p:nvPr/>
        </p:nvPicPr>
        <p:blipFill>
          <a:blip r:embed="rId3"/>
          <a:srcRect/>
          <a:stretch>
            <a:fillRect/>
          </a:stretch>
        </p:blipFill>
        <p:spPr bwMode="auto">
          <a:xfrm>
            <a:off x="784999" y="1686074"/>
            <a:ext cx="3378139" cy="2739185"/>
          </a:xfrm>
          <a:prstGeom prst="rect">
            <a:avLst/>
          </a:prstGeom>
          <a:noFill/>
          <a:ln w="9525">
            <a:noFill/>
            <a:miter lim="800000"/>
            <a:headEnd/>
            <a:tailEnd/>
          </a:ln>
        </p:spPr>
      </p:pic>
      <p:sp>
        <p:nvSpPr>
          <p:cNvPr id="48133" name="TextBox 10"/>
          <p:cNvSpPr txBox="1">
            <a:spLocks noChangeArrowheads="1"/>
          </p:cNvSpPr>
          <p:nvPr/>
        </p:nvSpPr>
        <p:spPr bwMode="auto">
          <a:xfrm>
            <a:off x="2149554" y="1269783"/>
            <a:ext cx="928688" cy="369887"/>
          </a:xfrm>
          <a:prstGeom prst="rect">
            <a:avLst/>
          </a:prstGeom>
          <a:noFill/>
          <a:ln w="9525">
            <a:noFill/>
            <a:miter lim="800000"/>
            <a:headEnd/>
            <a:tailEnd/>
          </a:ln>
        </p:spPr>
        <p:txBody>
          <a:bodyPr wrap="none">
            <a:prstTxWarp prst="textNoShape">
              <a:avLst/>
            </a:prstTxWarp>
            <a:spAutoFit/>
          </a:bodyPr>
          <a:lstStyle/>
          <a:p>
            <a:r>
              <a:rPr lang="hu-HU" dirty="0"/>
              <a:t>Twitter:</a:t>
            </a:r>
          </a:p>
        </p:txBody>
      </p:sp>
      <p:sp>
        <p:nvSpPr>
          <p:cNvPr id="48134" name="TextBox 11"/>
          <p:cNvSpPr txBox="1">
            <a:spLocks noChangeArrowheads="1"/>
          </p:cNvSpPr>
          <p:nvPr/>
        </p:nvSpPr>
        <p:spPr bwMode="auto">
          <a:xfrm>
            <a:off x="6064289" y="3363516"/>
            <a:ext cx="1690687" cy="276225"/>
          </a:xfrm>
          <a:prstGeom prst="rect">
            <a:avLst/>
          </a:prstGeom>
          <a:noFill/>
          <a:ln w="9525">
            <a:noFill/>
            <a:miter lim="800000"/>
            <a:headEnd/>
            <a:tailEnd/>
          </a:ln>
        </p:spPr>
        <p:txBody>
          <a:bodyPr wrap="none">
            <a:prstTxWarp prst="textNoShape">
              <a:avLst/>
            </a:prstTxWarp>
            <a:spAutoFit/>
          </a:bodyPr>
          <a:lstStyle/>
          <a:p>
            <a:r>
              <a:rPr lang="hu-HU" sz="1200" dirty="0"/>
              <a:t>Jake Hoffman, Yahoo, </a:t>
            </a:r>
          </a:p>
        </p:txBody>
      </p:sp>
      <p:pic>
        <p:nvPicPr>
          <p:cNvPr id="8" name="Picture 7"/>
          <p:cNvPicPr>
            <a:picLocks noChangeAspect="1"/>
          </p:cNvPicPr>
          <p:nvPr/>
        </p:nvPicPr>
        <p:blipFill>
          <a:blip r:embed="rId4"/>
          <a:stretch>
            <a:fillRect/>
          </a:stretch>
        </p:blipFill>
        <p:spPr>
          <a:xfrm>
            <a:off x="5067363" y="1662984"/>
            <a:ext cx="3580182" cy="3162762"/>
          </a:xfrm>
          <a:prstGeom prst="rect">
            <a:avLst/>
          </a:prstGeom>
        </p:spPr>
      </p:pic>
      <p:sp>
        <p:nvSpPr>
          <p:cNvPr id="9" name="TextBox 10"/>
          <p:cNvSpPr txBox="1">
            <a:spLocks noChangeArrowheads="1"/>
          </p:cNvSpPr>
          <p:nvPr/>
        </p:nvSpPr>
        <p:spPr bwMode="auto">
          <a:xfrm>
            <a:off x="6341380" y="1269783"/>
            <a:ext cx="1198390" cy="369332"/>
          </a:xfrm>
          <a:prstGeom prst="rect">
            <a:avLst/>
          </a:prstGeom>
          <a:noFill/>
          <a:ln w="9525">
            <a:noFill/>
            <a:miter lim="800000"/>
            <a:headEnd/>
            <a:tailEnd/>
          </a:ln>
        </p:spPr>
        <p:txBody>
          <a:bodyPr wrap="none">
            <a:prstTxWarp prst="textNoShape">
              <a:avLst/>
            </a:prstTxWarp>
            <a:spAutoFit/>
          </a:bodyPr>
          <a:lstStyle/>
          <a:p>
            <a:r>
              <a:rPr lang="hu-HU" dirty="0"/>
              <a:t>Facebook</a:t>
            </a:r>
          </a:p>
        </p:txBody>
      </p:sp>
      <p:sp>
        <p:nvSpPr>
          <p:cNvPr id="10" name="Rectangle 9"/>
          <p:cNvSpPr/>
          <p:nvPr/>
        </p:nvSpPr>
        <p:spPr>
          <a:xfrm>
            <a:off x="5117576" y="5009630"/>
            <a:ext cx="4025794" cy="369332"/>
          </a:xfrm>
          <a:prstGeom prst="rect">
            <a:avLst/>
          </a:prstGeom>
        </p:spPr>
        <p:txBody>
          <a:bodyPr wrap="square">
            <a:spAutoFit/>
          </a:bodyPr>
          <a:lstStyle/>
          <a:p>
            <a:r>
              <a:rPr lang="en-US" baseline="30000" dirty="0"/>
              <a:t>Brian Karrer, Lars </a:t>
            </a:r>
            <a:r>
              <a:rPr lang="en-US" baseline="30000" dirty="0" err="1"/>
              <a:t>Backstrom</a:t>
            </a:r>
            <a:r>
              <a:rPr lang="en-US" baseline="30000" dirty="0"/>
              <a:t>, Cameron </a:t>
            </a:r>
            <a:r>
              <a:rPr lang="en-US" baseline="30000" dirty="0" err="1"/>
              <a:t>Marlowm</a:t>
            </a:r>
            <a:r>
              <a:rPr lang="en-US" dirty="0"/>
              <a:t> </a:t>
            </a:r>
            <a:r>
              <a:rPr lang="en-US" baseline="30000" dirty="0"/>
              <a:t>2011</a:t>
            </a:r>
            <a:endParaRPr lang="en-US" dirty="0"/>
          </a:p>
        </p:txBody>
      </p:sp>
      <p:sp>
        <p:nvSpPr>
          <p:cNvPr id="11" name="TextBox 3"/>
          <p:cNvSpPr txBox="1">
            <a:spLocks noChangeArrowheads="1"/>
          </p:cNvSpPr>
          <p:nvPr/>
        </p:nvSpPr>
        <p:spPr bwMode="auto">
          <a:xfrm>
            <a:off x="622395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spTree>
    <p:extLst>
      <p:ext uri="{BB962C8B-B14F-4D97-AF65-F5344CB8AC3E}">
        <p14:creationId xmlns:p14="http://schemas.microsoft.com/office/powerpoint/2010/main" val="89740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0" y="2134225"/>
            <a:ext cx="9144000" cy="1446550"/>
          </a:xfrm>
          <a:prstGeom prst="rect">
            <a:avLst/>
          </a:prstGeom>
          <a:noFill/>
        </p:spPr>
        <p:txBody>
          <a:bodyPr wrap="square" rtlCol="0">
            <a:spAutoFit/>
          </a:bodyPr>
          <a:lstStyle/>
          <a:p>
            <a:pPr algn="ctr"/>
            <a:r>
              <a:rPr lang="en-US" sz="4400" dirty="0" err="1">
                <a:latin typeface="Trajan Pro"/>
                <a:cs typeface="Trajan Pro"/>
              </a:rPr>
              <a:t>Barabasi</a:t>
            </a:r>
            <a:r>
              <a:rPr lang="en-US" sz="4400" dirty="0">
                <a:latin typeface="Trajan Pro"/>
                <a:cs typeface="Trajan Pro"/>
              </a:rPr>
              <a:t>-Albert Model</a:t>
            </a:r>
          </a:p>
          <a:p>
            <a:pPr algn="ctr"/>
            <a:endParaRPr lang="hu-HU" sz="4400" b="1" dirty="0">
              <a:solidFill>
                <a:srgbClr val="FF0000"/>
              </a:solidFill>
              <a:latin typeface="Helvetica"/>
              <a:cs typeface="Helvetica"/>
            </a:endParaRPr>
          </a:p>
        </p:txBody>
      </p: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Trajan Pro"/>
                <a:ea typeface="Helvetica" pitchFamily="36" charset="0"/>
                <a:cs typeface="Trajan Pro"/>
              </a:rPr>
              <a:t>Section 2					</a:t>
            </a:r>
            <a:endParaRPr lang="en-US" sz="1600" dirty="0">
              <a:solidFill>
                <a:srgbClr val="FFFFFF"/>
              </a:solidFill>
              <a:latin typeface="Trajan Pro"/>
              <a:cs typeface="Trajan Pro"/>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7" name="TextBox 3"/>
          <p:cNvSpPr txBox="1">
            <a:spLocks noChangeArrowheads="1"/>
          </p:cNvSpPr>
          <p:nvPr/>
        </p:nvSpPr>
        <p:spPr bwMode="auto">
          <a:xfrm>
            <a:off x="622458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spTree>
    <p:extLst>
      <p:ext uri="{BB962C8B-B14F-4D97-AF65-F5344CB8AC3E}">
        <p14:creationId xmlns:p14="http://schemas.microsoft.com/office/powerpoint/2010/main" val="39790834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graphicFrame>
        <p:nvGraphicFramePr>
          <p:cNvPr id="52226" name="Object 2"/>
          <p:cNvGraphicFramePr>
            <a:graphicFrameLocks noChangeAspect="1"/>
          </p:cNvGraphicFramePr>
          <p:nvPr/>
        </p:nvGraphicFramePr>
        <p:xfrm>
          <a:off x="457200" y="698500"/>
          <a:ext cx="8077200" cy="2887663"/>
        </p:xfrm>
        <a:graphic>
          <a:graphicData uri="http://schemas.openxmlformats.org/presentationml/2006/ole">
            <mc:AlternateContent xmlns:mc="http://schemas.openxmlformats.org/markup-compatibility/2006">
              <mc:Choice xmlns:v="urn:schemas-microsoft-com:vml" Requires="v">
                <p:oleObj name="Photo Editor Photo" r:id="rId2" imgW="4839375" imgH="2076740" progId="">
                  <p:embed/>
                </p:oleObj>
              </mc:Choice>
              <mc:Fallback>
                <p:oleObj name="Photo Editor Photo" r:id="rId2" imgW="4839375" imgH="2076740" progId="">
                  <p:embed/>
                  <p:pic>
                    <p:nvPicPr>
                      <p:cNvPr id="5222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698500"/>
                        <a:ext cx="8077200" cy="2887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2228" name="Text Box 1028"/>
          <p:cNvSpPr txBox="1">
            <a:spLocks noChangeArrowheads="1"/>
          </p:cNvSpPr>
          <p:nvPr/>
        </p:nvSpPr>
        <p:spPr bwMode="auto">
          <a:xfrm>
            <a:off x="685800" y="4391025"/>
            <a:ext cx="3290888" cy="646113"/>
          </a:xfrm>
          <a:prstGeom prst="rect">
            <a:avLst/>
          </a:prstGeom>
          <a:noFill/>
          <a:ln w="9525">
            <a:noFill/>
            <a:miter lim="800000"/>
            <a:headEnd/>
            <a:tailEnd/>
          </a:ln>
        </p:spPr>
        <p:txBody>
          <a:bodyPr>
            <a:prstTxWarp prst="textNoShape">
              <a:avLst/>
            </a:prstTxWarp>
            <a:spAutoFit/>
          </a:bodyPr>
          <a:lstStyle/>
          <a:p>
            <a:r>
              <a:rPr lang="en-US"/>
              <a:t>Organisms from all three domains of life are  </a:t>
            </a:r>
            <a:r>
              <a:rPr lang="en-US">
                <a:solidFill>
                  <a:srgbClr val="993300"/>
                </a:solidFill>
              </a:rPr>
              <a:t>scale-free</a:t>
            </a:r>
            <a:r>
              <a:rPr lang="en-US"/>
              <a:t>!</a:t>
            </a:r>
          </a:p>
        </p:txBody>
      </p:sp>
      <p:sp>
        <p:nvSpPr>
          <p:cNvPr id="52229" name="Text Box 1029"/>
          <p:cNvSpPr txBox="1">
            <a:spLocks noChangeArrowheads="1"/>
          </p:cNvSpPr>
          <p:nvPr/>
        </p:nvSpPr>
        <p:spPr bwMode="auto">
          <a:xfrm>
            <a:off x="0" y="5257800"/>
            <a:ext cx="9296400" cy="276225"/>
          </a:xfrm>
          <a:prstGeom prst="rect">
            <a:avLst/>
          </a:prstGeom>
          <a:noFill/>
          <a:ln w="9525">
            <a:noFill/>
            <a:miter lim="800000"/>
            <a:headEnd/>
            <a:tailEnd/>
          </a:ln>
        </p:spPr>
        <p:txBody>
          <a:bodyPr>
            <a:prstTxWarp prst="textNoShape">
              <a:avLst/>
            </a:prstTxWarp>
            <a:spAutoFit/>
          </a:bodyPr>
          <a:lstStyle/>
          <a:p>
            <a:r>
              <a:rPr lang="en-US" sz="1200"/>
              <a:t>H. Jeong, B. Tombor, R. Albert, Z.N. Oltvai, and A.L. Barabasi, </a:t>
            </a:r>
            <a:r>
              <a:rPr lang="en-US" sz="1200" i="1"/>
              <a:t>Nature</a:t>
            </a:r>
            <a:r>
              <a:rPr lang="en-US" sz="1200"/>
              <a:t>, 407 651 (2000)</a:t>
            </a:r>
          </a:p>
        </p:txBody>
      </p:sp>
      <p:sp>
        <p:nvSpPr>
          <p:cNvPr id="52230" name="Text Box 1030"/>
          <p:cNvSpPr txBox="1">
            <a:spLocks noChangeArrowheads="1"/>
          </p:cNvSpPr>
          <p:nvPr/>
        </p:nvSpPr>
        <p:spPr bwMode="auto">
          <a:xfrm>
            <a:off x="1639888" y="3683000"/>
            <a:ext cx="1331912" cy="400050"/>
          </a:xfrm>
          <a:prstGeom prst="rect">
            <a:avLst/>
          </a:prstGeom>
          <a:noFill/>
          <a:ln w="9525">
            <a:noFill/>
            <a:miter lim="800000"/>
            <a:headEnd/>
            <a:tailEnd/>
          </a:ln>
        </p:spPr>
        <p:txBody>
          <a:bodyPr>
            <a:prstTxWarp prst="textNoShape">
              <a:avLst/>
            </a:prstTxWarp>
            <a:spAutoFit/>
          </a:bodyPr>
          <a:lstStyle/>
          <a:p>
            <a:r>
              <a:rPr lang="en-US" sz="2000">
                <a:solidFill>
                  <a:srgbClr val="FF00FF"/>
                </a:solidFill>
              </a:rPr>
              <a:t>Archaea</a:t>
            </a:r>
            <a:endParaRPr lang="en-US"/>
          </a:p>
        </p:txBody>
      </p:sp>
      <p:sp>
        <p:nvSpPr>
          <p:cNvPr id="52231" name="Text Box 1031"/>
          <p:cNvSpPr txBox="1">
            <a:spLocks noChangeArrowheads="1"/>
          </p:cNvSpPr>
          <p:nvPr/>
        </p:nvSpPr>
        <p:spPr bwMode="auto">
          <a:xfrm>
            <a:off x="4267200" y="3683000"/>
            <a:ext cx="1143000" cy="400050"/>
          </a:xfrm>
          <a:prstGeom prst="rect">
            <a:avLst/>
          </a:prstGeom>
          <a:noFill/>
          <a:ln w="9525">
            <a:noFill/>
            <a:miter lim="800000"/>
            <a:headEnd/>
            <a:tailEnd/>
          </a:ln>
        </p:spPr>
        <p:txBody>
          <a:bodyPr>
            <a:prstTxWarp prst="textNoShape">
              <a:avLst/>
            </a:prstTxWarp>
            <a:spAutoFit/>
          </a:bodyPr>
          <a:lstStyle/>
          <a:p>
            <a:r>
              <a:rPr lang="en-US" sz="2000">
                <a:solidFill>
                  <a:srgbClr val="33CC33"/>
                </a:solidFill>
              </a:rPr>
              <a:t>Bacteria</a:t>
            </a:r>
            <a:endParaRPr lang="en-US"/>
          </a:p>
        </p:txBody>
      </p:sp>
      <p:sp>
        <p:nvSpPr>
          <p:cNvPr id="52232" name="Text Box 1032"/>
          <p:cNvSpPr txBox="1">
            <a:spLocks noChangeArrowheads="1"/>
          </p:cNvSpPr>
          <p:nvPr/>
        </p:nvSpPr>
        <p:spPr bwMode="auto">
          <a:xfrm>
            <a:off x="6477000" y="3683000"/>
            <a:ext cx="1651000" cy="400050"/>
          </a:xfrm>
          <a:prstGeom prst="rect">
            <a:avLst/>
          </a:prstGeom>
          <a:noFill/>
          <a:ln w="9525">
            <a:noFill/>
            <a:miter lim="800000"/>
            <a:headEnd/>
            <a:tailEnd/>
          </a:ln>
        </p:spPr>
        <p:txBody>
          <a:bodyPr>
            <a:prstTxWarp prst="textNoShape">
              <a:avLst/>
            </a:prstTxWarp>
            <a:spAutoFit/>
          </a:bodyPr>
          <a:lstStyle/>
          <a:p>
            <a:r>
              <a:rPr lang="en-US" sz="2000">
                <a:solidFill>
                  <a:srgbClr val="3333FF"/>
                </a:solidFill>
              </a:rPr>
              <a:t>Eukaryotes</a:t>
            </a:r>
            <a:endParaRPr lang="en-US"/>
          </a:p>
        </p:txBody>
      </p:sp>
      <p:sp>
        <p:nvSpPr>
          <p:cNvPr id="52233" name="Rectangle 1033"/>
          <p:cNvSpPr>
            <a:spLocks noGrp="1" noChangeArrowheads="1"/>
          </p:cNvSpPr>
          <p:nvPr>
            <p:ph type="title" idx="4294967295"/>
          </p:nvPr>
        </p:nvSpPr>
        <p:spPr>
          <a:xfrm>
            <a:off x="685800" y="-1079500"/>
            <a:ext cx="7772400" cy="952500"/>
          </a:xfrm>
        </p:spPr>
        <p:txBody>
          <a:bodyPr/>
          <a:lstStyle/>
          <a:p>
            <a:r>
              <a:rPr lang="en-US">
                <a:ea typeface="ＭＳ Ｐゴシック" pitchFamily="-111" charset="-128"/>
                <a:cs typeface="ＭＳ Ｐゴシック" pitchFamily="-111" charset="-128"/>
              </a:rPr>
              <a:t>Meta-P(k)</a:t>
            </a:r>
          </a:p>
        </p:txBody>
      </p:sp>
      <p:graphicFrame>
        <p:nvGraphicFramePr>
          <p:cNvPr id="52227" name="Object 10"/>
          <p:cNvGraphicFramePr>
            <a:graphicFrameLocks noChangeAspect="1"/>
          </p:cNvGraphicFramePr>
          <p:nvPr/>
        </p:nvGraphicFramePr>
        <p:xfrm>
          <a:off x="4832350" y="4305300"/>
          <a:ext cx="1644650" cy="731838"/>
        </p:xfrm>
        <a:graphic>
          <a:graphicData uri="http://schemas.openxmlformats.org/presentationml/2006/ole">
            <mc:AlternateContent xmlns:mc="http://schemas.openxmlformats.org/markup-compatibility/2006">
              <mc:Choice xmlns:v="urn:schemas-microsoft-com:vml" Requires="v">
                <p:oleObj name="Equation" r:id="rId4" imgW="901440" imgH="482400" progId="Equation.3">
                  <p:embed/>
                </p:oleObj>
              </mc:Choice>
              <mc:Fallback>
                <p:oleObj name="Equation" r:id="rId4" imgW="901440" imgH="482400" progId="Equation.3">
                  <p:embed/>
                  <p:pic>
                    <p:nvPicPr>
                      <p:cNvPr id="52227"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2350" y="4305300"/>
                        <a:ext cx="1644650" cy="7318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2234"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a:solidFill>
                  <a:schemeClr val="bg1"/>
                </a:solidFill>
                <a:latin typeface="Helvetica" pitchFamily="-111" charset="0"/>
                <a:ea typeface="Helvetica" pitchFamily="-111" charset="0"/>
                <a:cs typeface="Helvetica" pitchFamily="-111" charset="0"/>
              </a:rPr>
              <a:t>METABOLIC NETWORK</a:t>
            </a:r>
          </a:p>
        </p:txBody>
      </p:sp>
      <p:sp>
        <p:nvSpPr>
          <p:cNvPr id="13" name="TextBox 3"/>
          <p:cNvSpPr txBox="1">
            <a:spLocks noChangeArrowheads="1"/>
          </p:cNvSpPr>
          <p:nvPr/>
        </p:nvSpPr>
        <p:spPr bwMode="auto">
          <a:xfrm>
            <a:off x="614838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spTree>
    <p:extLst>
      <p:ext uri="{BB962C8B-B14F-4D97-AF65-F5344CB8AC3E}">
        <p14:creationId xmlns:p14="http://schemas.microsoft.com/office/powerpoint/2010/main" val="3002662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grpSp>
        <p:nvGrpSpPr>
          <p:cNvPr id="2" name="Group 3"/>
          <p:cNvGrpSpPr>
            <a:grpSpLocks/>
          </p:cNvGrpSpPr>
          <p:nvPr/>
        </p:nvGrpSpPr>
        <p:grpSpPr bwMode="auto">
          <a:xfrm>
            <a:off x="152400" y="2032000"/>
            <a:ext cx="3657600" cy="2730500"/>
            <a:chOff x="2995" y="816"/>
            <a:chExt cx="2717" cy="2370"/>
          </a:xfrm>
        </p:grpSpPr>
        <p:graphicFrame>
          <p:nvGraphicFramePr>
            <p:cNvPr id="55299" name="Object 3"/>
            <p:cNvGraphicFramePr>
              <a:graphicFrameLocks noChangeAspect="1"/>
            </p:cNvGraphicFramePr>
            <p:nvPr/>
          </p:nvGraphicFramePr>
          <p:xfrm>
            <a:off x="3493" y="2736"/>
            <a:ext cx="1979" cy="450"/>
          </p:xfrm>
          <a:graphic>
            <a:graphicData uri="http://schemas.openxmlformats.org/presentationml/2006/ole">
              <mc:AlternateContent xmlns:mc="http://schemas.openxmlformats.org/markup-compatibility/2006">
                <mc:Choice xmlns:v="urn:schemas-microsoft-com:vml" Requires="v">
                  <p:oleObj name="Equation" r:id="rId2" imgW="1892160" imgH="431640" progId="Equation.3">
                    <p:embed/>
                  </p:oleObj>
                </mc:Choice>
                <mc:Fallback>
                  <p:oleObj name="Equation" r:id="rId2" imgW="1892160" imgH="431640" progId="Equation.3">
                    <p:embed/>
                    <p:pic>
                      <p:nvPicPr>
                        <p:cNvPr id="55299"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93" y="2736"/>
                          <a:ext cx="1979" cy="4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5300" name="Object 4"/>
            <p:cNvGraphicFramePr>
              <a:graphicFrameLocks noChangeAspect="1"/>
            </p:cNvGraphicFramePr>
            <p:nvPr/>
          </p:nvGraphicFramePr>
          <p:xfrm>
            <a:off x="2995" y="816"/>
            <a:ext cx="2717" cy="1649"/>
          </p:xfrm>
          <a:graphic>
            <a:graphicData uri="http://schemas.openxmlformats.org/presentationml/2006/ole">
              <mc:AlternateContent xmlns:mc="http://schemas.openxmlformats.org/markup-compatibility/2006">
                <mc:Choice xmlns:v="urn:schemas-microsoft-com:vml" Requires="v">
                  <p:oleObj name="Photo Editor Photo" r:id="rId4" imgW="5458587" imgH="6190476" progId="">
                    <p:embed/>
                  </p:oleObj>
                </mc:Choice>
                <mc:Fallback>
                  <p:oleObj name="Photo Editor Photo" r:id="rId4" imgW="5458587" imgH="6190476" progId="">
                    <p:embed/>
                    <p:pic>
                      <p:nvPicPr>
                        <p:cNvPr id="55300" name="Object 4"/>
                        <p:cNvPicPr>
                          <a:picLocks noChangeAspect="1" noChangeArrowheads="1"/>
                        </p:cNvPicPr>
                        <p:nvPr/>
                      </p:nvPicPr>
                      <p:blipFill>
                        <a:blip r:embed="rId5">
                          <a:extLst>
                            <a:ext uri="{28A0092B-C50C-407E-A947-70E740481C1C}">
                              <a14:useLocalDpi xmlns:a14="http://schemas.microsoft.com/office/drawing/2010/main" val="0"/>
                            </a:ext>
                          </a:extLst>
                        </a:blip>
                        <a:srcRect b="46529"/>
                        <a:stretch>
                          <a:fillRect/>
                        </a:stretch>
                      </p:blipFill>
                      <p:spPr bwMode="auto">
                        <a:xfrm>
                          <a:off x="2995" y="816"/>
                          <a:ext cx="2717" cy="16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55302" name="Text Box 6"/>
          <p:cNvSpPr txBox="1">
            <a:spLocks noChangeArrowheads="1"/>
          </p:cNvSpPr>
          <p:nvPr/>
        </p:nvSpPr>
        <p:spPr bwMode="auto">
          <a:xfrm>
            <a:off x="593725" y="5349875"/>
            <a:ext cx="8756650" cy="400050"/>
          </a:xfrm>
          <a:prstGeom prst="rect">
            <a:avLst/>
          </a:prstGeom>
          <a:noFill/>
          <a:ln w="12700">
            <a:noFill/>
            <a:miter lim="800000"/>
            <a:headEnd/>
            <a:tailEnd/>
          </a:ln>
        </p:spPr>
        <p:txBody>
          <a:bodyPr wrap="none" anchor="ctr">
            <a:prstTxWarp prst="textNoShape">
              <a:avLst/>
            </a:prstTxWarp>
            <a:spAutoFit/>
          </a:bodyPr>
          <a:lstStyle/>
          <a:p>
            <a:r>
              <a:rPr lang="en-US" sz="2000"/>
              <a:t>H. Jeong, S.P. Mason, A.-L. Barabasi, Z.N. Oltvai, Nature 411, 41-42 (2001)</a:t>
            </a:r>
            <a:endParaRPr lang="en-US"/>
          </a:p>
        </p:txBody>
      </p:sp>
      <p:graphicFrame>
        <p:nvGraphicFramePr>
          <p:cNvPr id="388103" name="Object 2"/>
          <p:cNvGraphicFramePr>
            <a:graphicFrameLocks noChangeAspect="1"/>
          </p:cNvGraphicFramePr>
          <p:nvPr/>
        </p:nvGraphicFramePr>
        <p:xfrm>
          <a:off x="3886200" y="698500"/>
          <a:ext cx="5181600" cy="4298950"/>
        </p:xfrm>
        <a:graphic>
          <a:graphicData uri="http://schemas.openxmlformats.org/presentationml/2006/ole">
            <mc:AlternateContent xmlns:mc="http://schemas.openxmlformats.org/markup-compatibility/2006">
              <mc:Choice xmlns:v="urn:schemas-microsoft-com:vml" Requires="v">
                <p:oleObj name="Photo Editor Photo" r:id="rId6" imgW="6314286" imgH="6287378" progId="">
                  <p:embed/>
                </p:oleObj>
              </mc:Choice>
              <mc:Fallback>
                <p:oleObj name="Photo Editor Photo" r:id="rId6" imgW="6314286" imgH="6287378" progId="">
                  <p:embed/>
                  <p:pic>
                    <p:nvPicPr>
                      <p:cNvPr id="388103" name="Object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6200" y="698500"/>
                        <a:ext cx="5181600" cy="4298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5303" name="Rectangle 8"/>
          <p:cNvSpPr>
            <a:spLocks noGrp="1" noChangeArrowheads="1"/>
          </p:cNvSpPr>
          <p:nvPr>
            <p:ph type="title" idx="4294967295"/>
          </p:nvPr>
        </p:nvSpPr>
        <p:spPr>
          <a:xfrm>
            <a:off x="685800" y="-1143000"/>
            <a:ext cx="7772400" cy="952500"/>
          </a:xfrm>
        </p:spPr>
        <p:txBody>
          <a:bodyPr/>
          <a:lstStyle/>
          <a:p>
            <a:r>
              <a:rPr lang="en-US">
                <a:ea typeface="ＭＳ Ｐゴシック" pitchFamily="-111" charset="-128"/>
                <a:cs typeface="ＭＳ Ｐゴシック" pitchFamily="-111" charset="-128"/>
              </a:rPr>
              <a:t>Prot P(k)</a:t>
            </a:r>
          </a:p>
        </p:txBody>
      </p:sp>
      <p:sp>
        <p:nvSpPr>
          <p:cNvPr id="55304" name="Text Box 9"/>
          <p:cNvSpPr txBox="1">
            <a:spLocks noChangeAspect="1" noChangeArrowheads="1"/>
          </p:cNvSpPr>
          <p:nvPr/>
        </p:nvSpPr>
        <p:spPr bwMode="auto">
          <a:xfrm>
            <a:off x="0" y="952500"/>
            <a:ext cx="4876800" cy="538163"/>
          </a:xfrm>
          <a:prstGeom prst="rect">
            <a:avLst/>
          </a:prstGeom>
          <a:noFill/>
          <a:ln w="9525">
            <a:noFill/>
            <a:miter lim="800000"/>
            <a:headEnd/>
            <a:tailEnd/>
          </a:ln>
        </p:spPr>
        <p:txBody>
          <a:bodyPr>
            <a:prstTxWarp prst="textNoShape">
              <a:avLst/>
            </a:prstTxWarp>
            <a:spAutoFit/>
          </a:bodyPr>
          <a:lstStyle/>
          <a:p>
            <a:pPr>
              <a:lnSpc>
                <a:spcPct val="70000"/>
              </a:lnSpc>
            </a:pPr>
            <a:r>
              <a:rPr lang="en-US" sz="2000" u="sng">
                <a:solidFill>
                  <a:srgbClr val="0000FF"/>
                </a:solidFill>
              </a:rPr>
              <a:t>Nodes</a:t>
            </a:r>
            <a:r>
              <a:rPr lang="en-US" sz="2000"/>
              <a:t>: </a:t>
            </a:r>
            <a:r>
              <a:rPr lang="en-US"/>
              <a:t>proteins                         </a:t>
            </a:r>
          </a:p>
          <a:p>
            <a:pPr>
              <a:lnSpc>
                <a:spcPct val="70000"/>
              </a:lnSpc>
            </a:pPr>
            <a:r>
              <a:rPr lang="en-US" sz="2000" u="sng">
                <a:solidFill>
                  <a:srgbClr val="008000"/>
                </a:solidFill>
              </a:rPr>
              <a:t>Links</a:t>
            </a:r>
            <a:r>
              <a:rPr lang="en-US" sz="2000"/>
              <a:t>: </a:t>
            </a:r>
            <a:r>
              <a:rPr lang="en-US"/>
              <a:t>physical interactions-binding </a:t>
            </a:r>
            <a:endParaRPr lang="en-US" sz="2000"/>
          </a:p>
        </p:txBody>
      </p:sp>
      <p:sp>
        <p:nvSpPr>
          <p:cNvPr id="55305"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a:solidFill>
                  <a:schemeClr val="bg1"/>
                </a:solidFill>
                <a:latin typeface="Helvetica" pitchFamily="-111" charset="0"/>
                <a:ea typeface="Helvetica" pitchFamily="-111" charset="0"/>
                <a:cs typeface="Helvetica" pitchFamily="-111" charset="0"/>
              </a:rPr>
              <a:t>TOPOLOGY OF THE PROTEIN NETWORK</a:t>
            </a:r>
          </a:p>
        </p:txBody>
      </p:sp>
    </p:spTree>
    <p:extLst>
      <p:ext uri="{BB962C8B-B14F-4D97-AF65-F5344CB8AC3E}">
        <p14:creationId xmlns:p14="http://schemas.microsoft.com/office/powerpoint/2010/main" val="3685672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88103"/>
                                        </p:tgtEl>
                                        <p:attrNameLst>
                                          <p:attrName>style.visibility</p:attrName>
                                        </p:attrNameLst>
                                      </p:cBhvr>
                                      <p:to>
                                        <p:strVal val="visible"/>
                                      </p:to>
                                    </p:set>
                                    <p:anim calcmode="lin" valueType="num">
                                      <p:cBhvr>
                                        <p:cTn id="7" dur="500" fill="hold"/>
                                        <p:tgtEl>
                                          <p:spTgt spid="388103"/>
                                        </p:tgtEl>
                                        <p:attrNameLst>
                                          <p:attrName>ppt_w</p:attrName>
                                        </p:attrNameLst>
                                      </p:cBhvr>
                                      <p:tavLst>
                                        <p:tav tm="0">
                                          <p:val>
                                            <p:fltVal val="0"/>
                                          </p:val>
                                        </p:tav>
                                        <p:tav tm="100000">
                                          <p:val>
                                            <p:strVal val="#ppt_w"/>
                                          </p:val>
                                        </p:tav>
                                      </p:tavLst>
                                    </p:anim>
                                    <p:anim calcmode="lin" valueType="num">
                                      <p:cBhvr>
                                        <p:cTn id="8" dur="500" fill="hold"/>
                                        <p:tgtEl>
                                          <p:spTgt spid="38810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pic>
        <p:nvPicPr>
          <p:cNvPr id="56322" name="Picture 2"/>
          <p:cNvPicPr>
            <a:picLocks noChangeAspect="1" noChangeArrowheads="1"/>
          </p:cNvPicPr>
          <p:nvPr/>
        </p:nvPicPr>
        <p:blipFill>
          <a:blip r:embed="rId2"/>
          <a:srcRect/>
          <a:stretch>
            <a:fillRect/>
          </a:stretch>
        </p:blipFill>
        <p:spPr bwMode="auto">
          <a:xfrm>
            <a:off x="1066800" y="3746500"/>
            <a:ext cx="2819400" cy="1495425"/>
          </a:xfrm>
          <a:prstGeom prst="rect">
            <a:avLst/>
          </a:prstGeom>
          <a:noFill/>
          <a:ln w="12700">
            <a:noFill/>
            <a:miter lim="800000"/>
            <a:headEnd/>
            <a:tailEnd/>
          </a:ln>
        </p:spPr>
      </p:pic>
      <p:pic>
        <p:nvPicPr>
          <p:cNvPr id="56323" name="Picture 3" descr="map_full"/>
          <p:cNvPicPr>
            <a:picLocks noChangeAspect="1" noChangeArrowheads="1"/>
          </p:cNvPicPr>
          <p:nvPr/>
        </p:nvPicPr>
        <p:blipFill>
          <a:blip r:embed="rId3"/>
          <a:srcRect/>
          <a:stretch>
            <a:fillRect/>
          </a:stretch>
        </p:blipFill>
        <p:spPr bwMode="auto">
          <a:xfrm>
            <a:off x="228600" y="203200"/>
            <a:ext cx="4724400" cy="3606800"/>
          </a:xfrm>
          <a:prstGeom prst="rect">
            <a:avLst/>
          </a:prstGeom>
          <a:noFill/>
          <a:ln w="9525">
            <a:noFill/>
            <a:miter lim="800000"/>
            <a:headEnd/>
            <a:tailEnd/>
          </a:ln>
        </p:spPr>
      </p:pic>
      <p:sp>
        <p:nvSpPr>
          <p:cNvPr id="56324" name="Text Box 4"/>
          <p:cNvSpPr txBox="1">
            <a:spLocks noChangeArrowheads="1"/>
          </p:cNvSpPr>
          <p:nvPr/>
        </p:nvSpPr>
        <p:spPr bwMode="auto">
          <a:xfrm>
            <a:off x="0" y="0"/>
            <a:ext cx="1368425" cy="369888"/>
          </a:xfrm>
          <a:prstGeom prst="rect">
            <a:avLst/>
          </a:prstGeom>
          <a:noFill/>
          <a:ln w="12700">
            <a:noFill/>
            <a:miter lim="800000"/>
            <a:headEnd/>
            <a:tailEnd/>
          </a:ln>
        </p:spPr>
        <p:txBody>
          <a:bodyPr wrap="none">
            <a:prstTxWarp prst="textNoShape">
              <a:avLst/>
            </a:prstTxWarp>
            <a:spAutoFit/>
          </a:bodyPr>
          <a:lstStyle/>
          <a:p>
            <a:r>
              <a:rPr lang="en-US" i="1">
                <a:solidFill>
                  <a:srgbClr val="CC0000"/>
                </a:solidFill>
              </a:rPr>
              <a:t>C. Elegans</a:t>
            </a:r>
          </a:p>
        </p:txBody>
      </p:sp>
      <p:sp>
        <p:nvSpPr>
          <p:cNvPr id="56325" name="Text Box 5"/>
          <p:cNvSpPr txBox="1">
            <a:spLocks noChangeArrowheads="1"/>
          </p:cNvSpPr>
          <p:nvPr/>
        </p:nvSpPr>
        <p:spPr bwMode="auto">
          <a:xfrm>
            <a:off x="1265238" y="5334000"/>
            <a:ext cx="2392362" cy="369888"/>
          </a:xfrm>
          <a:prstGeom prst="rect">
            <a:avLst/>
          </a:prstGeom>
          <a:noFill/>
          <a:ln w="12700">
            <a:noFill/>
            <a:miter lim="800000"/>
            <a:headEnd/>
            <a:tailEnd/>
          </a:ln>
        </p:spPr>
        <p:txBody>
          <a:bodyPr wrap="none">
            <a:prstTxWarp prst="textNoShape">
              <a:avLst/>
            </a:prstTxWarp>
            <a:spAutoFit/>
          </a:bodyPr>
          <a:lstStyle/>
          <a:p>
            <a:r>
              <a:rPr lang="en-US"/>
              <a:t>Li </a:t>
            </a:r>
            <a:r>
              <a:rPr lang="en-US" i="1"/>
              <a:t>et al.</a:t>
            </a:r>
            <a:r>
              <a:rPr lang="en-US"/>
              <a:t> Science 2004</a:t>
            </a:r>
          </a:p>
        </p:txBody>
      </p:sp>
      <p:grpSp>
        <p:nvGrpSpPr>
          <p:cNvPr id="2" name="Group 6"/>
          <p:cNvGrpSpPr>
            <a:grpSpLocks/>
          </p:cNvGrpSpPr>
          <p:nvPr/>
        </p:nvGrpSpPr>
        <p:grpSpPr bwMode="auto">
          <a:xfrm>
            <a:off x="4638675" y="0"/>
            <a:ext cx="4581525" cy="5481610"/>
            <a:chOff x="2922" y="0"/>
            <a:chExt cx="2886" cy="4143"/>
          </a:xfrm>
        </p:grpSpPr>
        <p:pic>
          <p:nvPicPr>
            <p:cNvPr id="56327" name="Picture 7"/>
            <p:cNvPicPr>
              <a:picLocks noChangeAspect="1" noChangeArrowheads="1"/>
            </p:cNvPicPr>
            <p:nvPr/>
          </p:nvPicPr>
          <p:blipFill>
            <a:blip r:embed="rId4"/>
            <a:srcRect/>
            <a:stretch>
              <a:fillRect/>
            </a:stretch>
          </p:blipFill>
          <p:spPr bwMode="auto">
            <a:xfrm>
              <a:off x="3648" y="2880"/>
              <a:ext cx="1680" cy="1056"/>
            </a:xfrm>
            <a:prstGeom prst="rect">
              <a:avLst/>
            </a:prstGeom>
            <a:noFill/>
            <a:ln w="12700">
              <a:noFill/>
              <a:miter lim="800000"/>
              <a:headEnd/>
              <a:tailEnd/>
            </a:ln>
          </p:spPr>
        </p:pic>
        <p:pic>
          <p:nvPicPr>
            <p:cNvPr id="56328" name="Picture 8"/>
            <p:cNvPicPr>
              <a:picLocks noChangeAspect="1" noChangeArrowheads="1"/>
            </p:cNvPicPr>
            <p:nvPr/>
          </p:nvPicPr>
          <p:blipFill>
            <a:blip r:embed="rId5"/>
            <a:srcRect/>
            <a:stretch>
              <a:fillRect/>
            </a:stretch>
          </p:blipFill>
          <p:spPr bwMode="auto">
            <a:xfrm>
              <a:off x="3168" y="146"/>
              <a:ext cx="2640" cy="2608"/>
            </a:xfrm>
            <a:prstGeom prst="rect">
              <a:avLst/>
            </a:prstGeom>
            <a:noFill/>
            <a:ln w="12700">
              <a:noFill/>
              <a:miter lim="800000"/>
              <a:headEnd/>
              <a:tailEnd/>
            </a:ln>
          </p:spPr>
        </p:pic>
        <p:sp>
          <p:nvSpPr>
            <p:cNvPr id="56329" name="Text Box 9"/>
            <p:cNvSpPr txBox="1">
              <a:spLocks noChangeArrowheads="1"/>
            </p:cNvSpPr>
            <p:nvPr/>
          </p:nvSpPr>
          <p:spPr bwMode="auto">
            <a:xfrm>
              <a:off x="2922" y="0"/>
              <a:ext cx="1048" cy="279"/>
            </a:xfrm>
            <a:prstGeom prst="rect">
              <a:avLst/>
            </a:prstGeom>
            <a:noFill/>
            <a:ln w="12700">
              <a:noFill/>
              <a:miter lim="800000"/>
              <a:headEnd/>
              <a:tailEnd/>
            </a:ln>
          </p:spPr>
          <p:txBody>
            <a:bodyPr wrap="none">
              <a:prstTxWarp prst="textNoShape">
                <a:avLst/>
              </a:prstTxWarp>
              <a:spAutoFit/>
            </a:bodyPr>
            <a:lstStyle/>
            <a:p>
              <a:r>
                <a:rPr lang="en-US" i="1">
                  <a:solidFill>
                    <a:srgbClr val="CC0000"/>
                  </a:solidFill>
                </a:rPr>
                <a:t>Drosophila M.</a:t>
              </a:r>
            </a:p>
          </p:txBody>
        </p:sp>
        <p:sp>
          <p:nvSpPr>
            <p:cNvPr id="56330" name="Text Box 10"/>
            <p:cNvSpPr txBox="1">
              <a:spLocks noChangeArrowheads="1"/>
            </p:cNvSpPr>
            <p:nvPr/>
          </p:nvSpPr>
          <p:spPr bwMode="auto">
            <a:xfrm>
              <a:off x="3735" y="3864"/>
              <a:ext cx="1660" cy="279"/>
            </a:xfrm>
            <a:prstGeom prst="rect">
              <a:avLst/>
            </a:prstGeom>
            <a:noFill/>
            <a:ln w="12700">
              <a:noFill/>
              <a:miter lim="800000"/>
              <a:headEnd/>
              <a:tailEnd/>
            </a:ln>
          </p:spPr>
          <p:txBody>
            <a:bodyPr wrap="none">
              <a:prstTxWarp prst="textNoShape">
                <a:avLst/>
              </a:prstTxWarp>
              <a:spAutoFit/>
            </a:bodyPr>
            <a:lstStyle/>
            <a:p>
              <a:r>
                <a:rPr lang="en-US" dirty="0" err="1"/>
                <a:t>Giot</a:t>
              </a:r>
              <a:r>
                <a:rPr lang="en-US" dirty="0"/>
                <a:t> </a:t>
              </a:r>
              <a:r>
                <a:rPr lang="en-US" i="1" dirty="0"/>
                <a:t>et al.</a:t>
              </a:r>
              <a:r>
                <a:rPr lang="en-US" dirty="0"/>
                <a:t> Science 2003</a:t>
              </a:r>
            </a:p>
          </p:txBody>
        </p:sp>
      </p:grpSp>
      <p:sp>
        <p:nvSpPr>
          <p:cNvPr id="11" name="TextBox 3"/>
          <p:cNvSpPr txBox="1">
            <a:spLocks noChangeArrowheads="1"/>
          </p:cNvSpPr>
          <p:nvPr/>
        </p:nvSpPr>
        <p:spPr bwMode="auto">
          <a:xfrm>
            <a:off x="622395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spTree>
    <p:extLst>
      <p:ext uri="{BB962C8B-B14F-4D97-AF65-F5344CB8AC3E}">
        <p14:creationId xmlns:p14="http://schemas.microsoft.com/office/powerpoint/2010/main" val="21122512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134225"/>
            <a:ext cx="9144000" cy="2123658"/>
          </a:xfrm>
          <a:prstGeom prst="rect">
            <a:avLst/>
          </a:prstGeom>
          <a:noFill/>
        </p:spPr>
        <p:txBody>
          <a:bodyPr wrap="square" rtlCol="0">
            <a:spAutoFit/>
          </a:bodyPr>
          <a:lstStyle/>
          <a:p>
            <a:pPr algn="ctr"/>
            <a:r>
              <a:rPr lang="en-US" sz="4400" dirty="0">
                <a:latin typeface="Trajan Pro"/>
                <a:cs typeface="Trajan Pro"/>
              </a:rPr>
              <a:t>Growth and preferential attachment</a:t>
            </a:r>
          </a:p>
          <a:p>
            <a:pPr algn="ctr"/>
            <a:endParaRPr lang="hu-HU" sz="4400" b="1" dirty="0">
              <a:solidFill>
                <a:srgbClr val="FF0000"/>
              </a:solidFill>
              <a:latin typeface="Helvetica"/>
              <a:cs typeface="Helvetica"/>
            </a:endParaRPr>
          </a:p>
        </p:txBody>
      </p: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Trajan Pro"/>
                <a:ea typeface="Helvetica" pitchFamily="36" charset="0"/>
                <a:cs typeface="Trajan Pro"/>
              </a:rPr>
              <a:t>Section 2					</a:t>
            </a:r>
            <a:endParaRPr lang="en-US" sz="1600" dirty="0">
              <a:solidFill>
                <a:srgbClr val="FFFFFF"/>
              </a:solidFill>
              <a:latin typeface="Trajan Pro"/>
              <a:cs typeface="Trajan Pro"/>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34645611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7" name="Text Box 13"/>
          <p:cNvSpPr txBox="1">
            <a:spLocks noChangeArrowheads="1"/>
          </p:cNvSpPr>
          <p:nvPr/>
        </p:nvSpPr>
        <p:spPr bwMode="auto">
          <a:xfrm>
            <a:off x="122238" y="5224463"/>
            <a:ext cx="7010400" cy="276225"/>
          </a:xfrm>
          <a:prstGeom prst="rect">
            <a:avLst/>
          </a:prstGeom>
          <a:noFill/>
          <a:ln w="9525">
            <a:noFill/>
            <a:miter lim="800000"/>
            <a:headEnd/>
            <a:tailEnd/>
          </a:ln>
        </p:spPr>
        <p:txBody>
          <a:bodyPr>
            <a:prstTxWarp prst="textNoShape">
              <a:avLst/>
            </a:prstTxWarp>
            <a:spAutoFit/>
          </a:bodyPr>
          <a:lstStyle/>
          <a:p>
            <a:pPr>
              <a:spcBef>
                <a:spcPct val="50000"/>
              </a:spcBef>
            </a:pPr>
            <a:r>
              <a:rPr lang="en-US" sz="1200" dirty="0">
                <a:solidFill>
                  <a:srgbClr val="000000"/>
                </a:solidFill>
                <a:latin typeface="Helvetica" pitchFamily="-84" charset="0"/>
                <a:ea typeface="Arial" pitchFamily="-84" charset="0"/>
                <a:cs typeface="Arial" pitchFamily="-84" charset="0"/>
              </a:rPr>
              <a:t>[1] A.-</a:t>
            </a:r>
            <a:r>
              <a:rPr lang="en-US" sz="1200" dirty="0" err="1">
                <a:solidFill>
                  <a:srgbClr val="000000"/>
                </a:solidFill>
                <a:latin typeface="Helvetica" pitchFamily="-84" charset="0"/>
                <a:ea typeface="Arial" pitchFamily="-84" charset="0"/>
                <a:cs typeface="Arial" pitchFamily="-84" charset="0"/>
              </a:rPr>
              <a:t>L.Barabási</a:t>
            </a:r>
            <a:r>
              <a:rPr lang="en-US" sz="1200" dirty="0">
                <a:solidFill>
                  <a:srgbClr val="000000"/>
                </a:solidFill>
                <a:latin typeface="Helvetica" pitchFamily="-84" charset="0"/>
                <a:ea typeface="Arial" pitchFamily="-84" charset="0"/>
                <a:cs typeface="Arial" pitchFamily="-84" charset="0"/>
              </a:rPr>
              <a:t>, R. Albert and H. </a:t>
            </a:r>
            <a:r>
              <a:rPr lang="en-US" sz="1200" dirty="0" err="1">
                <a:solidFill>
                  <a:srgbClr val="000000"/>
                </a:solidFill>
                <a:latin typeface="Helvetica" pitchFamily="-84" charset="0"/>
                <a:ea typeface="Arial" pitchFamily="-84" charset="0"/>
                <a:cs typeface="Arial" pitchFamily="-84" charset="0"/>
              </a:rPr>
              <a:t>Jeong</a:t>
            </a:r>
            <a:r>
              <a:rPr lang="en-US" sz="1200" dirty="0">
                <a:solidFill>
                  <a:srgbClr val="000000"/>
                </a:solidFill>
                <a:latin typeface="Helvetica" pitchFamily="-84" charset="0"/>
                <a:ea typeface="Arial" pitchFamily="-84" charset="0"/>
                <a:cs typeface="Arial" pitchFamily="-84" charset="0"/>
              </a:rPr>
              <a:t>, </a:t>
            </a:r>
            <a:r>
              <a:rPr lang="en-US" sz="1200" i="1" dirty="0">
                <a:solidFill>
                  <a:srgbClr val="000000"/>
                </a:solidFill>
                <a:latin typeface="Helvetica" pitchFamily="-84" charset="0"/>
                <a:ea typeface="Arial" pitchFamily="-84" charset="0"/>
                <a:cs typeface="Arial" pitchFamily="-84" charset="0"/>
              </a:rPr>
              <a:t>Physica </a:t>
            </a:r>
            <a:r>
              <a:rPr lang="en-US" sz="1200" dirty="0">
                <a:solidFill>
                  <a:srgbClr val="000000"/>
                </a:solidFill>
                <a:latin typeface="Helvetica" pitchFamily="-84" charset="0"/>
                <a:ea typeface="Arial" pitchFamily="-84" charset="0"/>
                <a:cs typeface="Arial" pitchFamily="-84" charset="0"/>
              </a:rPr>
              <a:t>A </a:t>
            </a:r>
            <a:r>
              <a:rPr lang="en-US" sz="1200" b="1" dirty="0">
                <a:solidFill>
                  <a:srgbClr val="000000"/>
                </a:solidFill>
                <a:latin typeface="Helvetica" pitchFamily="-84" charset="0"/>
                <a:ea typeface="Arial" pitchFamily="-84" charset="0"/>
                <a:cs typeface="Arial" pitchFamily="-84" charset="0"/>
              </a:rPr>
              <a:t>272,</a:t>
            </a:r>
            <a:r>
              <a:rPr lang="en-US" sz="1200" dirty="0">
                <a:solidFill>
                  <a:srgbClr val="000000"/>
                </a:solidFill>
                <a:latin typeface="Helvetica" pitchFamily="-84" charset="0"/>
                <a:ea typeface="Arial" pitchFamily="-84" charset="0"/>
                <a:cs typeface="Arial" pitchFamily="-84" charset="0"/>
              </a:rPr>
              <a:t> 173 (1999)</a:t>
            </a:r>
          </a:p>
        </p:txBody>
      </p:sp>
      <p:sp>
        <p:nvSpPr>
          <p:cNvPr id="15" name="TextBox 3"/>
          <p:cNvSpPr txBox="1">
            <a:spLocks noChangeArrowheads="1"/>
          </p:cNvSpPr>
          <p:nvPr/>
        </p:nvSpPr>
        <p:spPr bwMode="auto">
          <a:xfrm>
            <a:off x="5638800" y="5400675"/>
            <a:ext cx="3429000" cy="230188"/>
          </a:xfrm>
          <a:prstGeom prst="rect">
            <a:avLst/>
          </a:prstGeom>
          <a:noFill/>
          <a:ln w="9525">
            <a:noFill/>
            <a:miter lim="800000"/>
            <a:headEnd/>
            <a:tailEnd/>
          </a:ln>
        </p:spPr>
        <p:txBody>
          <a:bodyPr>
            <a:prstTxWarp prst="textNoShape">
              <a:avLst/>
            </a:prstTxWarp>
            <a:spAutoFit/>
          </a:bodyPr>
          <a:lstStyle/>
          <a:p>
            <a:pPr algn="r">
              <a:defRPr/>
            </a:pPr>
            <a:r>
              <a:rPr lang="en-US" sz="900" b="1" dirty="0">
                <a:solidFill>
                  <a:schemeClr val="bg1">
                    <a:lumMod val="65000"/>
                  </a:schemeClr>
                </a:solidFill>
                <a:latin typeface="Helvetica" pitchFamily="-111" charset="0"/>
                <a:ea typeface="Helvetica" pitchFamily="-111" charset="0"/>
                <a:cs typeface="Helvetica" pitchFamily="-111" charset="0"/>
              </a:rPr>
              <a:t>Network Science: Evolving Network Models </a:t>
            </a:r>
            <a:endParaRPr lang="en-US" sz="600" i="1" dirty="0">
              <a:solidFill>
                <a:schemeClr val="bg1">
                  <a:lumMod val="65000"/>
                </a:schemeClr>
              </a:solidFill>
              <a:latin typeface="Helvetica" pitchFamily="-111" charset="0"/>
              <a:ea typeface="Helvetica" pitchFamily="-111" charset="0"/>
              <a:cs typeface="Helvetica" pitchFamily="-111" charset="0"/>
            </a:endParaRPr>
          </a:p>
        </p:txBody>
      </p:sp>
      <p:sp>
        <p:nvSpPr>
          <p:cNvPr id="37899" name="Subtitle 2"/>
          <p:cNvSpPr txBox="1">
            <a:spLocks/>
          </p:cNvSpPr>
          <p:nvPr/>
        </p:nvSpPr>
        <p:spPr bwMode="auto">
          <a:xfrm>
            <a:off x="-3810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dirty="0">
                <a:solidFill>
                  <a:schemeClr val="bg1"/>
                </a:solidFill>
                <a:latin typeface="Helvetica" pitchFamily="-84" charset="0"/>
                <a:ea typeface="Helvetica" pitchFamily="-84" charset="0"/>
                <a:cs typeface="Helvetica" pitchFamily="-84" charset="0"/>
              </a:rPr>
              <a:t>Barabasi-Albert model Definition</a:t>
            </a:r>
          </a:p>
        </p:txBody>
      </p:sp>
      <p:sp>
        <p:nvSpPr>
          <p:cNvPr id="2" name="TextBox 1">
            <a:extLst>
              <a:ext uri="{FF2B5EF4-FFF2-40B4-BE49-F238E27FC236}">
                <a16:creationId xmlns:a16="http://schemas.microsoft.com/office/drawing/2014/main" id="{CD94D2CE-6B4F-4F9D-B0D1-6799CAADF24C}"/>
              </a:ext>
            </a:extLst>
          </p:cNvPr>
          <p:cNvSpPr txBox="1"/>
          <p:nvPr/>
        </p:nvSpPr>
        <p:spPr>
          <a:xfrm>
            <a:off x="-38100" y="586009"/>
            <a:ext cx="9341019" cy="4524315"/>
          </a:xfrm>
          <a:prstGeom prst="rect">
            <a:avLst/>
          </a:prstGeom>
          <a:noFill/>
        </p:spPr>
        <p:txBody>
          <a:bodyPr wrap="none" rtlCol="0">
            <a:spAutoFit/>
          </a:bodyPr>
          <a:lstStyle/>
          <a:p>
            <a:r>
              <a:rPr lang="en-US" dirty="0"/>
              <a:t>The recognition that growth and preferential attachment coexist in real networks has </a:t>
            </a:r>
          </a:p>
          <a:p>
            <a:r>
              <a:rPr lang="en-US" dirty="0"/>
              <a:t>inspired a minimal model called the </a:t>
            </a:r>
            <a:r>
              <a:rPr lang="en-US" b="1" dirty="0" err="1">
                <a:solidFill>
                  <a:srgbClr val="C00000"/>
                </a:solidFill>
              </a:rPr>
              <a:t>Barabási</a:t>
            </a:r>
            <a:r>
              <a:rPr lang="en-US" b="1" dirty="0">
                <a:solidFill>
                  <a:srgbClr val="C00000"/>
                </a:solidFill>
              </a:rPr>
              <a:t>-Albert model (BA model), </a:t>
            </a:r>
            <a:r>
              <a:rPr lang="en-US" dirty="0"/>
              <a:t>which </a:t>
            </a:r>
          </a:p>
          <a:p>
            <a:r>
              <a:rPr lang="en-US" dirty="0"/>
              <a:t>generates </a:t>
            </a:r>
            <a:r>
              <a:rPr lang="en-US" dirty="0">
                <a:solidFill>
                  <a:srgbClr val="C00000"/>
                </a:solidFill>
              </a:rPr>
              <a:t>scale-free networks </a:t>
            </a:r>
            <a:r>
              <a:rPr lang="en-US" dirty="0"/>
              <a:t>[1], defined as follows:</a:t>
            </a:r>
          </a:p>
          <a:p>
            <a:endParaRPr lang="en-US" dirty="0"/>
          </a:p>
          <a:p>
            <a:r>
              <a:rPr lang="en-US" dirty="0"/>
              <a:t>We start with </a:t>
            </a:r>
            <a:r>
              <a:rPr lang="en-US" i="1" dirty="0"/>
              <a:t>m</a:t>
            </a:r>
            <a:r>
              <a:rPr lang="en-US" i="1" baseline="-25000" dirty="0"/>
              <a:t>0</a:t>
            </a:r>
            <a:r>
              <a:rPr lang="en-US" dirty="0"/>
              <a:t> nodes, the links between which are chosen arbitrarily, as long as each </a:t>
            </a:r>
          </a:p>
          <a:p>
            <a:r>
              <a:rPr lang="en-US" dirty="0"/>
              <a:t>node has at least one link. The network develops following two steps:</a:t>
            </a:r>
          </a:p>
          <a:p>
            <a:endParaRPr lang="en-US" dirty="0"/>
          </a:p>
          <a:p>
            <a:pPr marL="342900" indent="-342900">
              <a:buAutoNum type="arabicPeriod"/>
            </a:pPr>
            <a:r>
              <a:rPr lang="en-US" b="1" dirty="0">
                <a:solidFill>
                  <a:srgbClr val="C00000"/>
                </a:solidFill>
              </a:rPr>
              <a:t>Growth:</a:t>
            </a:r>
            <a:r>
              <a:rPr lang="en-US" b="1" dirty="0"/>
              <a:t> </a:t>
            </a:r>
            <a:r>
              <a:rPr lang="en-US" dirty="0"/>
              <a:t>at each timestep we add a new node with </a:t>
            </a:r>
            <a:r>
              <a:rPr lang="en-US" i="1" dirty="0"/>
              <a:t>m</a:t>
            </a:r>
            <a:r>
              <a:rPr lang="en-US" dirty="0"/>
              <a:t> (</a:t>
            </a:r>
            <a:r>
              <a:rPr lang="en-US" i="1" dirty="0"/>
              <a:t>≤ m</a:t>
            </a:r>
            <a:r>
              <a:rPr lang="en-US" i="1" baseline="-25000" dirty="0"/>
              <a:t>0</a:t>
            </a:r>
            <a:r>
              <a:rPr lang="en-US" dirty="0"/>
              <a:t>) links that connect the </a:t>
            </a:r>
          </a:p>
          <a:p>
            <a:r>
              <a:rPr lang="en-US" dirty="0"/>
              <a:t>      new node to </a:t>
            </a:r>
            <a:r>
              <a:rPr lang="en-US" i="1" dirty="0"/>
              <a:t>m</a:t>
            </a:r>
            <a:r>
              <a:rPr lang="en-US" dirty="0"/>
              <a:t> nodes already in the network. </a:t>
            </a:r>
          </a:p>
          <a:p>
            <a:pPr marL="342900" indent="-342900">
              <a:buFont typeface="+mj-lt"/>
              <a:buAutoNum type="arabicPeriod" startAt="2"/>
            </a:pPr>
            <a:r>
              <a:rPr lang="en-US" b="1" dirty="0">
                <a:solidFill>
                  <a:srgbClr val="C00000"/>
                </a:solidFill>
              </a:rPr>
              <a:t>Preferential attachment: </a:t>
            </a:r>
            <a:r>
              <a:rPr lang="en-US" b="1" dirty="0"/>
              <a:t>t</a:t>
            </a:r>
            <a:r>
              <a:rPr lang="en-US" dirty="0"/>
              <a:t>he probability </a:t>
            </a:r>
            <a:r>
              <a:rPr lang="en-US" i="1" dirty="0"/>
              <a:t>Π(k)</a:t>
            </a:r>
            <a:r>
              <a:rPr lang="en-US" dirty="0"/>
              <a:t> that a link of the new node connects to </a:t>
            </a:r>
          </a:p>
          <a:p>
            <a:r>
              <a:rPr lang="en-US" dirty="0"/>
              <a:t>      node </a:t>
            </a:r>
            <a:r>
              <a:rPr lang="en-US" i="1" dirty="0"/>
              <a:t>i</a:t>
            </a:r>
            <a:r>
              <a:rPr lang="en-US" dirty="0"/>
              <a:t> depends on the degree </a:t>
            </a:r>
            <a:r>
              <a:rPr lang="en-US" i="1" dirty="0"/>
              <a:t>k</a:t>
            </a:r>
            <a:r>
              <a:rPr lang="en-US" i="1" baseline="-25000" dirty="0"/>
              <a:t>i</a:t>
            </a:r>
            <a:r>
              <a:rPr lang="en-US" dirty="0"/>
              <a:t> as </a:t>
            </a:r>
            <a:r>
              <a:rPr lang="en-US" i="1" dirty="0"/>
              <a:t>Π(k</a:t>
            </a:r>
            <a:r>
              <a:rPr lang="en-US" i="1" baseline="-25000" dirty="0"/>
              <a:t>i</a:t>
            </a:r>
            <a:r>
              <a:rPr lang="en-US" i="1" dirty="0"/>
              <a:t>)=</a:t>
            </a:r>
            <a:r>
              <a:rPr lang="en-US" i="1" dirty="0" err="1"/>
              <a:t>k</a:t>
            </a:r>
            <a:r>
              <a:rPr lang="en-US" i="1" baseline="-25000" dirty="0" err="1"/>
              <a:t>i</a:t>
            </a:r>
            <a:r>
              <a:rPr lang="en-US" i="1" dirty="0" err="1"/>
              <a:t>∑</a:t>
            </a:r>
            <a:r>
              <a:rPr lang="en-US" i="1" baseline="-25000" dirty="0" err="1"/>
              <a:t>j</a:t>
            </a:r>
            <a:r>
              <a:rPr lang="en-US" i="1" baseline="-25000" dirty="0"/>
              <a:t> </a:t>
            </a:r>
            <a:r>
              <a:rPr lang="en-US" i="1" dirty="0" err="1"/>
              <a:t>k</a:t>
            </a:r>
            <a:r>
              <a:rPr lang="en-US" i="1" baseline="-25000" dirty="0" err="1"/>
              <a:t>j</a:t>
            </a:r>
            <a:endParaRPr lang="en-US" i="1" baseline="-25000" dirty="0"/>
          </a:p>
          <a:p>
            <a:endParaRPr lang="en-US" dirty="0"/>
          </a:p>
          <a:p>
            <a:r>
              <a:rPr lang="en-US" dirty="0">
                <a:solidFill>
                  <a:srgbClr val="C00000"/>
                </a:solidFill>
              </a:rPr>
              <a:t>Preferential attachment </a:t>
            </a:r>
            <a:r>
              <a:rPr lang="en-US" dirty="0"/>
              <a:t>is a probabilistic mechanism: a new node is free to connect to </a:t>
            </a:r>
          </a:p>
          <a:p>
            <a:r>
              <a:rPr lang="en-US" dirty="0"/>
              <a:t>any node in the network, whether it is a hub or has a single link. However, that if a new </a:t>
            </a:r>
          </a:p>
          <a:p>
            <a:r>
              <a:rPr lang="en-US" dirty="0"/>
              <a:t>node has a choice between a degree-two and a degree-four node, it is twice as likely that </a:t>
            </a:r>
          </a:p>
          <a:p>
            <a:r>
              <a:rPr lang="en-US" dirty="0"/>
              <a:t>it connects to the degree-four node. </a:t>
            </a:r>
          </a:p>
        </p:txBody>
      </p:sp>
    </p:spTree>
    <p:extLst>
      <p:ext uri="{BB962C8B-B14F-4D97-AF65-F5344CB8AC3E}">
        <p14:creationId xmlns:p14="http://schemas.microsoft.com/office/powerpoint/2010/main" val="3192919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Trajan Pro"/>
                <a:ea typeface="Helvetica" pitchFamily="36" charset="0"/>
                <a:cs typeface="Trajan Pro"/>
              </a:rPr>
              <a:t>Section 4				 Linearized Chord Diagram</a:t>
            </a:r>
            <a:endParaRPr lang="en-US" sz="1600" dirty="0">
              <a:solidFill>
                <a:srgbClr val="FFFFFF"/>
              </a:solidFill>
              <a:latin typeface="Trajan Pro"/>
              <a:cs typeface="Trajan Pro"/>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pic>
        <p:nvPicPr>
          <p:cNvPr id="2" name="Picture 1"/>
          <p:cNvPicPr>
            <a:picLocks noChangeAspect="1"/>
          </p:cNvPicPr>
          <p:nvPr/>
        </p:nvPicPr>
        <p:blipFill>
          <a:blip r:embed="rId2"/>
          <a:stretch>
            <a:fillRect/>
          </a:stretch>
        </p:blipFill>
        <p:spPr>
          <a:xfrm>
            <a:off x="609600" y="1136650"/>
            <a:ext cx="4854864" cy="2393950"/>
          </a:xfrm>
          <a:prstGeom prst="rect">
            <a:avLst/>
          </a:prstGeom>
        </p:spPr>
      </p:pic>
      <p:pic>
        <p:nvPicPr>
          <p:cNvPr id="4" name="Picture 3"/>
          <p:cNvPicPr>
            <a:picLocks noChangeAspect="1"/>
          </p:cNvPicPr>
          <p:nvPr/>
        </p:nvPicPr>
        <p:blipFill>
          <a:blip r:embed="rId3"/>
          <a:stretch>
            <a:fillRect/>
          </a:stretch>
        </p:blipFill>
        <p:spPr>
          <a:xfrm>
            <a:off x="6337300" y="571500"/>
            <a:ext cx="2451100" cy="5133436"/>
          </a:xfrm>
          <a:prstGeom prst="rect">
            <a:avLst/>
          </a:prstGeom>
        </p:spPr>
      </p:pic>
      <p:pic>
        <p:nvPicPr>
          <p:cNvPr id="7" name="Picture 6"/>
          <p:cNvPicPr>
            <a:picLocks noChangeAspect="1"/>
          </p:cNvPicPr>
          <p:nvPr/>
        </p:nvPicPr>
        <p:blipFill>
          <a:blip r:embed="rId4"/>
          <a:stretch>
            <a:fillRect/>
          </a:stretch>
        </p:blipFill>
        <p:spPr>
          <a:xfrm>
            <a:off x="1785618" y="4241799"/>
            <a:ext cx="2621281" cy="1002255"/>
          </a:xfrm>
          <a:prstGeom prst="rect">
            <a:avLst/>
          </a:prstGeom>
        </p:spPr>
      </p:pic>
      <p:sp>
        <p:nvSpPr>
          <p:cNvPr id="6" name="Rectangle 5"/>
          <p:cNvSpPr/>
          <p:nvPr/>
        </p:nvSpPr>
        <p:spPr>
          <a:xfrm>
            <a:off x="7937500" y="2489200"/>
            <a:ext cx="609600" cy="406400"/>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latex-image-1.pd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1000" y="2489200"/>
            <a:ext cx="437978" cy="360116"/>
          </a:xfrm>
          <a:prstGeom prst="rect">
            <a:avLst/>
          </a:prstGeom>
        </p:spPr>
      </p:pic>
      <p:sp>
        <p:nvSpPr>
          <p:cNvPr id="9" name="TextBox 8"/>
          <p:cNvSpPr txBox="1"/>
          <p:nvPr/>
        </p:nvSpPr>
        <p:spPr>
          <a:xfrm>
            <a:off x="1168390" y="3742262"/>
            <a:ext cx="4044697" cy="369332"/>
          </a:xfrm>
          <a:prstGeom prst="rect">
            <a:avLst/>
          </a:prstGeom>
          <a:noFill/>
        </p:spPr>
        <p:txBody>
          <a:bodyPr wrap="none" rtlCol="0">
            <a:spAutoFit/>
          </a:bodyPr>
          <a:lstStyle/>
          <a:p>
            <a:r>
              <a:rPr lang="en-US" dirty="0">
                <a:solidFill>
                  <a:srgbClr val="C00000"/>
                </a:solidFill>
              </a:rPr>
              <a:t>One possible definition with self-loops</a:t>
            </a:r>
          </a:p>
        </p:txBody>
      </p:sp>
      <p:sp>
        <p:nvSpPr>
          <p:cNvPr id="10" name="TextBox 9"/>
          <p:cNvSpPr txBox="1"/>
          <p:nvPr/>
        </p:nvSpPr>
        <p:spPr>
          <a:xfrm>
            <a:off x="7103533" y="711200"/>
            <a:ext cx="2100255" cy="830997"/>
          </a:xfrm>
          <a:prstGeom prst="rect">
            <a:avLst/>
          </a:prstGeom>
          <a:noFill/>
        </p:spPr>
        <p:txBody>
          <a:bodyPr wrap="none" rtlCol="0">
            <a:spAutoFit/>
          </a:bodyPr>
          <a:lstStyle/>
          <a:p>
            <a:r>
              <a:rPr lang="en-US" sz="1600" dirty="0">
                <a:solidFill>
                  <a:srgbClr val="C00000"/>
                </a:solidFill>
              </a:rPr>
              <a:t>Possible evolution</a:t>
            </a:r>
          </a:p>
          <a:p>
            <a:r>
              <a:rPr lang="en-US" sz="1600" dirty="0">
                <a:solidFill>
                  <a:srgbClr val="C00000"/>
                </a:solidFill>
              </a:rPr>
              <a:t>paths with self-loops.</a:t>
            </a:r>
          </a:p>
          <a:p>
            <a:r>
              <a:rPr lang="en-US" sz="1600" dirty="0">
                <a:solidFill>
                  <a:srgbClr val="C00000"/>
                </a:solidFill>
              </a:rPr>
              <a:t>New node is red.</a:t>
            </a:r>
          </a:p>
        </p:txBody>
      </p:sp>
      <p:sp>
        <p:nvSpPr>
          <p:cNvPr id="11" name="Oval 10"/>
          <p:cNvSpPr/>
          <p:nvPr/>
        </p:nvSpPr>
        <p:spPr>
          <a:xfrm>
            <a:off x="6670963" y="1356258"/>
            <a:ext cx="330199" cy="320141"/>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7086599" y="2173554"/>
            <a:ext cx="330199" cy="320141"/>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8273878" y="2175147"/>
            <a:ext cx="330199" cy="320141"/>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Oval 13"/>
          <p:cNvSpPr/>
          <p:nvPr/>
        </p:nvSpPr>
        <p:spPr>
          <a:xfrm>
            <a:off x="7103533" y="3791453"/>
            <a:ext cx="330199" cy="320141"/>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Oval 14"/>
          <p:cNvSpPr/>
          <p:nvPr/>
        </p:nvSpPr>
        <p:spPr>
          <a:xfrm>
            <a:off x="8273877" y="4971526"/>
            <a:ext cx="330199" cy="320141"/>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Oval 15"/>
          <p:cNvSpPr/>
          <p:nvPr/>
        </p:nvSpPr>
        <p:spPr>
          <a:xfrm>
            <a:off x="8290038" y="3429775"/>
            <a:ext cx="330199" cy="320141"/>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7103533" y="1516328"/>
            <a:ext cx="833967" cy="3378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7103533" y="1516328"/>
            <a:ext cx="0" cy="337872"/>
          </a:xfrm>
          <a:prstGeom prst="line">
            <a:avLst/>
          </a:prstGeom>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7103533" y="2895600"/>
            <a:ext cx="0" cy="1608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7103533" y="2895600"/>
            <a:ext cx="1050127" cy="160867"/>
          </a:xfrm>
          <a:prstGeom prst="line">
            <a:avLst/>
          </a:prstGeom>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7103533" y="2895600"/>
            <a:ext cx="702734" cy="1490133"/>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84409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75" y="0"/>
            <a:ext cx="6572250" cy="1104636"/>
          </a:xfrm>
        </p:spPr>
        <p:txBody>
          <a:bodyPr>
            <a:normAutofit/>
          </a:bodyPr>
          <a:lstStyle/>
          <a:p>
            <a:pPr algn="ctr"/>
            <a:r>
              <a:rPr lang="en-US" sz="2667" b="1" dirty="0">
                <a:solidFill>
                  <a:srgbClr val="0070C0"/>
                </a:solidFill>
                <a:latin typeface="+mn-lt"/>
              </a:rPr>
              <a:t>Contributions: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1027529" y="884958"/>
                <a:ext cx="7352243" cy="4021987"/>
              </a:xfrm>
            </p:spPr>
            <p:txBody>
              <a:bodyPr>
                <a:normAutofit fontScale="55000" lnSpcReduction="20000"/>
              </a:bodyPr>
              <a:lstStyle/>
              <a:p>
                <a:r>
                  <a:rPr lang="en-US" dirty="0"/>
                  <a:t>Formally defined optimal control in the risk networks: </a:t>
                </a:r>
                <a:endParaRPr lang="en-US" b="0" i="1"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a:rPr>
                        <m:t> </m:t>
                      </m:r>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𝑘</m:t>
                          </m:r>
                          <m:r>
                            <a:rPr lang="en-US" b="0" i="1" smtClean="0">
                              <a:latin typeface="Cambria Math" panose="02040503050406030204" pitchFamily="18" charset="0"/>
                            </a:rPr>
                            <m:t>+1</m:t>
                          </m:r>
                        </m:e>
                      </m:d>
                      <m:r>
                        <a:rPr lang="en-US" b="0" i="1" smtClean="0">
                          <a:latin typeface="Cambria Math" panose="02040503050406030204" pitchFamily="18" charset="0"/>
                        </a:rPr>
                        <m:t>=</m:t>
                      </m:r>
                      <m:r>
                        <a:rPr lang="en-US" b="0" i="1" smtClean="0">
                          <a:latin typeface="Cambria Math" panose="02040503050406030204" pitchFamily="18" charset="0"/>
                        </a:rPr>
                        <m:t>𝐹</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𝑘</m:t>
                              </m:r>
                            </m:e>
                          </m:d>
                        </m:e>
                      </m:d>
                      <m:r>
                        <a:rPr lang="en-US" b="0" i="1" smtClean="0">
                          <a:latin typeface="Cambria Math" panose="02040503050406030204" pitchFamily="18" charset="0"/>
                        </a:rPr>
                        <m:t>+</m:t>
                      </m:r>
                      <m:r>
                        <a:rPr lang="en-US" b="0" i="1" smtClean="0">
                          <a:latin typeface="Cambria Math" panose="02040503050406030204" pitchFamily="18" charset="0"/>
                        </a:rPr>
                        <m:t>𝐺</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𝑥</m:t>
                          </m:r>
                          <m:d>
                            <m:dPr>
                              <m:ctrlPr>
                                <a:rPr lang="en-US" b="0" i="1" smtClean="0">
                                  <a:latin typeface="Cambria Math" panose="02040503050406030204" pitchFamily="18" charset="0"/>
                                </a:rPr>
                              </m:ctrlPr>
                            </m:dPr>
                            <m:e>
                              <m:r>
                                <a:rPr lang="en-US" b="0" i="1" smtClean="0">
                                  <a:latin typeface="Cambria Math" panose="02040503050406030204" pitchFamily="18" charset="0"/>
                                </a:rPr>
                                <m:t>𝑘</m:t>
                              </m:r>
                            </m:e>
                          </m:d>
                          <m:r>
                            <a:rPr lang="en-US" b="0" i="1" smtClean="0">
                              <a:latin typeface="Cambria Math" panose="02040503050406030204" pitchFamily="18" charset="0"/>
                            </a:rPr>
                            <m:t>,</m:t>
                          </m:r>
                          <m:r>
                            <a:rPr lang="en-US" b="0" i="1" smtClean="0">
                              <a:latin typeface="Cambria Math" panose="02040503050406030204" pitchFamily="18" charset="0"/>
                            </a:rPr>
                            <m:t>𝐸</m:t>
                          </m:r>
                        </m:e>
                      </m:d>
                      <m:r>
                        <a:rPr lang="en-US" b="0" i="1" smtClean="0">
                          <a:latin typeface="Cambria Math" panose="02040503050406030204" pitchFamily="18" charset="0"/>
                        </a:rPr>
                        <m:t>+</m:t>
                      </m:r>
                      <m:r>
                        <a:rPr lang="en-US" b="0" i="1" smtClean="0">
                          <a:latin typeface="Cambria Math" panose="02040503050406030204" pitchFamily="18" charset="0"/>
                        </a:rPr>
                        <m:t>𝐵𝑈</m:t>
                      </m:r>
                    </m:oMath>
                  </m:oMathPara>
                </a14:m>
                <a:endParaRPr lang="en-US" dirty="0"/>
              </a:p>
              <a:p>
                <a:pPr marL="0" indent="0">
                  <a:buNone/>
                </a:pPr>
                <a:endParaRPr lang="en-US" dirty="0"/>
              </a:p>
              <a:p>
                <a:r>
                  <a:rPr lang="en-US" dirty="0"/>
                  <a:t>Established a function of controllability index and corresponding optimal energy:</a:t>
                </a:r>
              </a:p>
              <a:p>
                <a:pPr lvl="1"/>
                <a:r>
                  <a:rPr lang="en-US" dirty="0"/>
                  <a:t>Controllability index </a:t>
                </a:r>
                <a14:m>
                  <m:oMath xmlns:m="http://schemas.openxmlformats.org/officeDocument/2006/math">
                    <m:r>
                      <a:rPr lang="en-US" i="1" smtClean="0">
                        <a:latin typeface="Cambria Math" panose="02040503050406030204" pitchFamily="18" charset="0"/>
                        <a:ea typeface="Cambria Math" panose="02040503050406030204" pitchFamily="18" charset="0"/>
                      </a:rPr>
                      <m:t>𝜁</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𝑁</m:t>
                        </m:r>
                      </m:e>
                      <m:sub>
                        <m:r>
                          <a:rPr lang="en-US" b="0" i="1" smtClean="0">
                            <a:latin typeface="Cambria Math" panose="02040503050406030204" pitchFamily="18" charset="0"/>
                            <a:ea typeface="Cambria Math" panose="02040503050406030204" pitchFamily="18" charset="0"/>
                          </a:rPr>
                          <m:t>𝐷</m:t>
                        </m:r>
                      </m:sub>
                    </m:sSub>
                  </m:oMath>
                </a14:m>
                <a:endParaRPr lang="en-US" dirty="0"/>
              </a:p>
              <a:p>
                <a:pPr lvl="1"/>
                <a:r>
                  <a:rPr lang="en-US" dirty="0"/>
                  <a:t>Upper bound of optimal energy </a:t>
                </a:r>
                <a14:m>
                  <m:oMath xmlns:m="http://schemas.openxmlformats.org/officeDocument/2006/math">
                    <m:sSub>
                      <m:sSubPr>
                        <m:ctrlPr>
                          <a:rPr lang="en-US" i="1" smtClean="0">
                            <a:latin typeface="Cambria Math" panose="02040503050406030204" pitchFamily="18" charset="0"/>
                            <a:ea typeface="Cambria Math" panose="02040503050406030204" pitchFamily="18" charset="0"/>
                          </a:rPr>
                        </m:ctrlPr>
                      </m:sSubPr>
                      <m:e>
                        <m:acc>
                          <m:accPr>
                            <m:chr m:val="̂"/>
                            <m:ctrlPr>
                              <a:rPr lang="en-US" i="1">
                                <a:latin typeface="Cambria Math" panose="02040503050406030204" pitchFamily="18" charset="0"/>
                                <a:ea typeface="Cambria Math" panose="02040503050406030204" pitchFamily="18" charset="0"/>
                              </a:rPr>
                            </m:ctrlPr>
                          </m:accPr>
                          <m:e>
                            <m:r>
                              <a:rPr lang="en-US" b="0" i="1" smtClean="0">
                                <a:latin typeface="Cambria Math" panose="02040503050406030204" pitchFamily="18" charset="0"/>
                                <a:ea typeface="Cambria Math" panose="02040503050406030204" pitchFamily="18" charset="0"/>
                              </a:rPr>
                              <m:t>𝐽</m:t>
                            </m:r>
                          </m:e>
                        </m:acc>
                      </m:e>
                      <m:sub>
                        <m:r>
                          <a:rPr lang="en-US" i="1" smtClean="0">
                            <a:latin typeface="Cambria Math" panose="02040503050406030204" pitchFamily="18" charset="0"/>
                            <a:ea typeface="Cambria Math" panose="02040503050406030204" pitchFamily="18" charset="0"/>
                          </a:rPr>
                          <m:t>𝜖</m:t>
                        </m:r>
                      </m:sub>
                    </m:sSub>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𝑒</m:t>
                        </m:r>
                      </m:e>
                      <m:sup>
                        <m:r>
                          <a:rPr lang="en-US" b="0" i="1" smtClean="0">
                            <a:latin typeface="Cambria Math" panose="02040503050406030204" pitchFamily="18" charset="0"/>
                            <a:ea typeface="Cambria Math" panose="02040503050406030204" pitchFamily="18" charset="0"/>
                          </a:rPr>
                          <m:t>10</m:t>
                        </m:r>
                        <m:r>
                          <a:rPr lang="en-US" b="0" i="1" smtClean="0">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b="0" i="1" smtClean="0">
                                <a:latin typeface="Cambria Math" panose="02040503050406030204" pitchFamily="18" charset="0"/>
                                <a:ea typeface="Cambria Math" panose="02040503050406030204" pitchFamily="18" charset="0"/>
                              </a:rPr>
                              <m:t>𝑁</m:t>
                            </m:r>
                          </m:e>
                          <m:sub>
                            <m:r>
                              <a:rPr lang="en-US" b="0" i="1" smtClean="0">
                                <a:latin typeface="Cambria Math" panose="02040503050406030204" pitchFamily="18" charset="0"/>
                                <a:ea typeface="Cambria Math" panose="02040503050406030204" pitchFamily="18" charset="0"/>
                              </a:rPr>
                              <m:t>𝐷</m:t>
                            </m:r>
                          </m:sub>
                        </m:sSub>
                      </m:sup>
                    </m:sSup>
                  </m:oMath>
                </a14:m>
                <a:endParaRPr lang="en-US" dirty="0"/>
              </a:p>
              <a:p>
                <a:endParaRPr lang="en-US" dirty="0"/>
              </a:p>
              <a:p>
                <a:r>
                  <a:rPr lang="en-US" dirty="0"/>
                  <a:t>Established condition for nonnegative optimal control: </a:t>
                </a:r>
                <a14:m>
                  <m:oMath xmlns:m="http://schemas.openxmlformats.org/officeDocument/2006/math">
                    <m:r>
                      <a:rPr lang="en-US" i="1">
                        <a:latin typeface="Cambria Math" panose="02040503050406030204" pitchFamily="18" charset="0"/>
                        <a:ea typeface="Cambria Math" panose="02040503050406030204" pitchFamily="18" charset="0"/>
                      </a:rPr>
                      <m:t>𝑁</m:t>
                    </m:r>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𝑁</m:t>
                        </m:r>
                      </m:e>
                      <m:sub>
                        <m:r>
                          <a:rPr lang="en-US" i="1">
                            <a:latin typeface="Cambria Math" panose="02040503050406030204" pitchFamily="18" charset="0"/>
                            <a:ea typeface="Cambria Math" panose="02040503050406030204" pitchFamily="18" charset="0"/>
                          </a:rPr>
                          <m:t>𝐷</m:t>
                        </m:r>
                      </m:sub>
                    </m:sSub>
                  </m:oMath>
                </a14:m>
                <a:endParaRPr lang="en-US" dirty="0"/>
              </a:p>
              <a:p>
                <a:endParaRPr lang="en-US" dirty="0"/>
              </a:p>
              <a:p>
                <a:r>
                  <a:rPr lang="en-US" dirty="0"/>
                  <a:t>Quantitively analyzed the tradeoffs between control and state costs in Reactive and Proactive phases:</a:t>
                </a:r>
              </a:p>
              <a:p>
                <a:pPr lvl="1"/>
                <a:r>
                  <a:rPr lang="en-US" dirty="0"/>
                  <a:t>Reactive: cost is almost linearly related to the controlled number of active risks </a:t>
                </a:r>
              </a:p>
              <a:p>
                <a:pPr lvl="1"/>
                <a:r>
                  <a:rPr lang="en-US" dirty="0"/>
                  <a:t>Proactive: cost is proportional to the potential risk activities </a:t>
                </a:r>
              </a:p>
              <a:p>
                <a:pPr lvl="1"/>
                <a:r>
                  <a:rPr lang="en-US" dirty="0"/>
                  <a:t>Prevention is better than Governance: the cost in the proactive phase is much smaller than that in the reactive phase </a:t>
                </a:r>
              </a:p>
              <a:p>
                <a:endParaRPr lang="en-US" dirty="0"/>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1027529" y="884958"/>
                <a:ext cx="7352243" cy="4021987"/>
              </a:xfrm>
              <a:blipFill>
                <a:blip r:embed="rId2"/>
                <a:stretch>
                  <a:fillRect l="-249" t="-166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F3081D5E-FE68-4115-B6F4-4735CF4DEAE8}" type="slidenum">
              <a:rPr lang="ru-RU" smtClean="0"/>
              <a:pPr/>
              <a:t>4</a:t>
            </a:fld>
            <a:endParaRPr lang="ru-RU"/>
          </a:p>
        </p:txBody>
      </p:sp>
      <p:pic>
        <p:nvPicPr>
          <p:cNvPr id="5" name="Shape 91" descr="D:\Qiming Lu\Pictures\rpi_seal.gif"/>
          <p:cNvPicPr preferRelativeResize="0"/>
          <p:nvPr/>
        </p:nvPicPr>
        <p:blipFill rotWithShape="1">
          <a:blip r:embed="rId3">
            <a:alphaModFix/>
          </a:blip>
          <a:srcRect/>
          <a:stretch/>
        </p:blipFill>
        <p:spPr>
          <a:xfrm>
            <a:off x="7599779" y="4988875"/>
            <a:ext cx="779993" cy="725917"/>
          </a:xfrm>
          <a:prstGeom prst="rect">
            <a:avLst/>
          </a:prstGeom>
          <a:noFill/>
          <a:ln>
            <a:noFill/>
          </a:ln>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970198"/>
            <a:ext cx="936667" cy="74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7"/>
          <p:cNvSpPr>
            <a:spLocks noGrp="1"/>
          </p:cNvSpPr>
          <p:nvPr>
            <p:ph type="ftr" sz="quarter" idx="11"/>
          </p:nvPr>
        </p:nvSpPr>
        <p:spPr>
          <a:xfrm>
            <a:off x="2275417" y="5406941"/>
            <a:ext cx="4572000" cy="304271"/>
          </a:xfrm>
        </p:spPr>
        <p:txBody>
          <a:bodyPr/>
          <a:lstStyle/>
          <a:p>
            <a:r>
              <a:rPr lang="en-US" dirty="0"/>
              <a:t>Failures, Dynamics, Evolution and Control of the Global Risk Network By World Economic Forum</a:t>
            </a:r>
          </a:p>
        </p:txBody>
      </p:sp>
    </p:spTree>
    <p:extLst>
      <p:ext uri="{BB962C8B-B14F-4D97-AF65-F5344CB8AC3E}">
        <p14:creationId xmlns:p14="http://schemas.microsoft.com/office/powerpoint/2010/main" val="9307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134225"/>
            <a:ext cx="9144000" cy="1446550"/>
          </a:xfrm>
          <a:prstGeom prst="rect">
            <a:avLst/>
          </a:prstGeom>
          <a:noFill/>
        </p:spPr>
        <p:txBody>
          <a:bodyPr wrap="square" rtlCol="0">
            <a:spAutoFit/>
          </a:bodyPr>
          <a:lstStyle/>
          <a:p>
            <a:pPr algn="ctr"/>
            <a:r>
              <a:rPr lang="en-US" sz="4400" dirty="0">
                <a:latin typeface="Trajan Pro"/>
                <a:cs typeface="Trajan Pro"/>
              </a:rPr>
              <a:t>Degree dynamics</a:t>
            </a:r>
          </a:p>
          <a:p>
            <a:pPr algn="ctr"/>
            <a:endParaRPr lang="hu-HU" sz="4400" b="1" dirty="0">
              <a:solidFill>
                <a:srgbClr val="FF0000"/>
              </a:solidFill>
              <a:latin typeface="Helvetica"/>
              <a:cs typeface="Helvetica"/>
            </a:endParaRPr>
          </a:p>
        </p:txBody>
      </p: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Trajan Pro"/>
                <a:ea typeface="Helvetica" pitchFamily="36" charset="0"/>
                <a:cs typeface="Trajan Pro"/>
              </a:rPr>
              <a:t>Section 4					</a:t>
            </a:r>
            <a:endParaRPr lang="en-US" sz="1600" dirty="0">
              <a:solidFill>
                <a:srgbClr val="FFFFFF"/>
              </a:solidFill>
              <a:latin typeface="Trajan Pro"/>
              <a:cs typeface="Trajan Pro"/>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21876846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Text Box 4"/>
          <p:cNvSpPr txBox="1">
            <a:spLocks noChangeArrowheads="1"/>
          </p:cNvSpPr>
          <p:nvPr/>
        </p:nvSpPr>
        <p:spPr bwMode="auto">
          <a:xfrm>
            <a:off x="6188075" y="4216400"/>
            <a:ext cx="2743200" cy="584200"/>
          </a:xfrm>
          <a:prstGeom prst="rect">
            <a:avLst/>
          </a:prstGeom>
          <a:noFill/>
          <a:ln w="9525">
            <a:noFill/>
            <a:miter lim="800000"/>
            <a:headEnd/>
            <a:tailEnd/>
          </a:ln>
        </p:spPr>
        <p:txBody>
          <a:bodyPr lIns="91407" tIns="45704" rIns="91407" bIns="45704">
            <a:prstTxWarp prst="textNoShape">
              <a:avLst/>
            </a:prstTxWarp>
            <a:spAutoFit/>
          </a:bodyPr>
          <a:lstStyle/>
          <a:p>
            <a:pPr algn="ctr">
              <a:spcBef>
                <a:spcPct val="50000"/>
              </a:spcBef>
            </a:pPr>
            <a:r>
              <a:rPr lang="en-US" sz="3200" b="1">
                <a:solidFill>
                  <a:srgbClr val="000000"/>
                </a:solidFill>
                <a:latin typeface="Times New Roman" pitchFamily="-84" charset="0"/>
                <a:ea typeface="Arial" pitchFamily="-84" charset="0"/>
                <a:cs typeface="Arial" pitchFamily="-84" charset="0"/>
                <a:sym typeface="Symbol" pitchFamily="-84" charset="2"/>
              </a:rPr>
              <a:t> </a:t>
            </a:r>
            <a:r>
              <a:rPr lang="en-US" sz="3200" b="1">
                <a:solidFill>
                  <a:srgbClr val="000000"/>
                </a:solidFill>
                <a:latin typeface="Times New Roman" pitchFamily="-84" charset="0"/>
                <a:ea typeface="Arial" pitchFamily="-84" charset="0"/>
                <a:cs typeface="Arial" pitchFamily="-84" charset="0"/>
              </a:rPr>
              <a:t>γ = 3</a:t>
            </a:r>
          </a:p>
        </p:txBody>
      </p:sp>
      <p:pic>
        <p:nvPicPr>
          <p:cNvPr id="30726" name="Object 10"/>
          <p:cNvPicPr>
            <a:picLocks noChangeAspect="1" noChangeArrowheads="1"/>
          </p:cNvPicPr>
          <p:nvPr/>
        </p:nvPicPr>
        <p:blipFill>
          <a:blip r:embed="rId3"/>
          <a:srcRect/>
          <a:stretch>
            <a:fillRect/>
          </a:stretch>
        </p:blipFill>
        <p:spPr bwMode="auto">
          <a:xfrm>
            <a:off x="892175" y="4125913"/>
            <a:ext cx="5295900" cy="750887"/>
          </a:xfrm>
          <a:prstGeom prst="rect">
            <a:avLst/>
          </a:prstGeom>
          <a:noFill/>
        </p:spPr>
      </p:pic>
      <p:sp>
        <p:nvSpPr>
          <p:cNvPr id="30730" name="Rectangle 11"/>
          <p:cNvSpPr>
            <a:spLocks noChangeArrowheads="1"/>
          </p:cNvSpPr>
          <p:nvPr/>
        </p:nvSpPr>
        <p:spPr bwMode="auto">
          <a:xfrm>
            <a:off x="6994525" y="4298950"/>
            <a:ext cx="1206500" cy="493713"/>
          </a:xfrm>
          <a:prstGeom prst="rect">
            <a:avLst/>
          </a:prstGeom>
          <a:noFill/>
          <a:ln w="38100">
            <a:solidFill>
              <a:srgbClr val="FF0000"/>
            </a:solidFill>
            <a:miter lim="800000"/>
            <a:headEnd/>
            <a:tailEnd/>
          </a:ln>
        </p:spPr>
        <p:txBody>
          <a:bodyPr anchor="ctr">
            <a:prstTxWarp prst="textNoShape">
              <a:avLst/>
            </a:prstTxWarp>
            <a:spAutoFit/>
          </a:bodyPr>
          <a:lstStyle/>
          <a:p>
            <a:pPr algn="ctr">
              <a:spcBef>
                <a:spcPct val="50000"/>
              </a:spcBef>
            </a:pPr>
            <a:endParaRPr lang="hu-HU" sz="2600">
              <a:solidFill>
                <a:srgbClr val="000000"/>
              </a:solidFill>
              <a:latin typeface="Times New Roman" pitchFamily="-84" charset="0"/>
              <a:ea typeface="Arial" pitchFamily="-84" charset="0"/>
              <a:cs typeface="Arial" pitchFamily="-84" charset="0"/>
            </a:endParaRPr>
          </a:p>
        </p:txBody>
      </p:sp>
      <p:sp>
        <p:nvSpPr>
          <p:cNvPr id="37897" name="Text Box 13"/>
          <p:cNvSpPr txBox="1">
            <a:spLocks noChangeArrowheads="1"/>
          </p:cNvSpPr>
          <p:nvPr/>
        </p:nvSpPr>
        <p:spPr bwMode="auto">
          <a:xfrm>
            <a:off x="122238" y="5224463"/>
            <a:ext cx="7010400" cy="276225"/>
          </a:xfrm>
          <a:prstGeom prst="rect">
            <a:avLst/>
          </a:prstGeom>
          <a:noFill/>
          <a:ln w="9525">
            <a:noFill/>
            <a:miter lim="800000"/>
            <a:headEnd/>
            <a:tailEnd/>
          </a:ln>
        </p:spPr>
        <p:txBody>
          <a:bodyPr>
            <a:prstTxWarp prst="textNoShape">
              <a:avLst/>
            </a:prstTxWarp>
            <a:spAutoFit/>
          </a:bodyPr>
          <a:lstStyle/>
          <a:p>
            <a:pPr>
              <a:spcBef>
                <a:spcPct val="50000"/>
              </a:spcBef>
            </a:pPr>
            <a:r>
              <a:rPr lang="en-US" sz="1200">
                <a:solidFill>
                  <a:srgbClr val="000000"/>
                </a:solidFill>
                <a:latin typeface="Helvetica" pitchFamily="-84" charset="0"/>
                <a:ea typeface="Arial" pitchFamily="-84" charset="0"/>
                <a:cs typeface="Arial" pitchFamily="-84" charset="0"/>
              </a:rPr>
              <a:t>A.-L.Barabási, R. Albert and H. Jeong, </a:t>
            </a:r>
            <a:r>
              <a:rPr lang="en-US" sz="1200" i="1">
                <a:solidFill>
                  <a:srgbClr val="000000"/>
                </a:solidFill>
                <a:latin typeface="Helvetica" pitchFamily="-84" charset="0"/>
                <a:ea typeface="Arial" pitchFamily="-84" charset="0"/>
                <a:cs typeface="Arial" pitchFamily="-84" charset="0"/>
              </a:rPr>
              <a:t>Physica </a:t>
            </a:r>
            <a:r>
              <a:rPr lang="en-US" sz="1200">
                <a:solidFill>
                  <a:srgbClr val="000000"/>
                </a:solidFill>
                <a:latin typeface="Helvetica" pitchFamily="-84" charset="0"/>
                <a:ea typeface="Arial" pitchFamily="-84" charset="0"/>
                <a:cs typeface="Arial" pitchFamily="-84" charset="0"/>
              </a:rPr>
              <a:t>A </a:t>
            </a:r>
            <a:r>
              <a:rPr lang="en-US" sz="1200" b="1">
                <a:solidFill>
                  <a:srgbClr val="000000"/>
                </a:solidFill>
                <a:latin typeface="Helvetica" pitchFamily="-84" charset="0"/>
                <a:ea typeface="Arial" pitchFamily="-84" charset="0"/>
                <a:cs typeface="Arial" pitchFamily="-84" charset="0"/>
              </a:rPr>
              <a:t>272,</a:t>
            </a:r>
            <a:r>
              <a:rPr lang="en-US" sz="1200">
                <a:solidFill>
                  <a:srgbClr val="000000"/>
                </a:solidFill>
                <a:latin typeface="Helvetica" pitchFamily="-84" charset="0"/>
                <a:ea typeface="Arial" pitchFamily="-84" charset="0"/>
                <a:cs typeface="Arial" pitchFamily="-84" charset="0"/>
              </a:rPr>
              <a:t> 173 (1999)</a:t>
            </a:r>
          </a:p>
        </p:txBody>
      </p:sp>
      <p:sp>
        <p:nvSpPr>
          <p:cNvPr id="15" name="TextBox 3"/>
          <p:cNvSpPr txBox="1">
            <a:spLocks noChangeArrowheads="1"/>
          </p:cNvSpPr>
          <p:nvPr/>
        </p:nvSpPr>
        <p:spPr bwMode="auto">
          <a:xfrm>
            <a:off x="5638800" y="5400675"/>
            <a:ext cx="3429000" cy="230188"/>
          </a:xfrm>
          <a:prstGeom prst="rect">
            <a:avLst/>
          </a:prstGeom>
          <a:noFill/>
          <a:ln w="9525">
            <a:noFill/>
            <a:miter lim="800000"/>
            <a:headEnd/>
            <a:tailEnd/>
          </a:ln>
        </p:spPr>
        <p:txBody>
          <a:bodyPr>
            <a:prstTxWarp prst="textNoShape">
              <a:avLst/>
            </a:prstTxWarp>
            <a:spAutoFit/>
          </a:bodyPr>
          <a:lstStyle/>
          <a:p>
            <a:pPr algn="r">
              <a:defRPr/>
            </a:pPr>
            <a:r>
              <a:rPr lang="en-US" sz="900" b="1" dirty="0">
                <a:solidFill>
                  <a:schemeClr val="bg1">
                    <a:lumMod val="65000"/>
                  </a:schemeClr>
                </a:solidFill>
                <a:latin typeface="Helvetica" pitchFamily="-111" charset="0"/>
                <a:ea typeface="Helvetica" pitchFamily="-111" charset="0"/>
                <a:cs typeface="Helvetica" pitchFamily="-111" charset="0"/>
              </a:rPr>
              <a:t>Network Science: Evolving Network Models </a:t>
            </a:r>
            <a:endParaRPr lang="en-US" sz="600" i="1" dirty="0">
              <a:solidFill>
                <a:schemeClr val="bg1">
                  <a:lumMod val="65000"/>
                </a:schemeClr>
              </a:solidFill>
              <a:latin typeface="Helvetica" pitchFamily="-111" charset="0"/>
              <a:ea typeface="Helvetica" pitchFamily="-111" charset="0"/>
              <a:cs typeface="Helvetica" pitchFamily="-111" charset="0"/>
            </a:endParaRPr>
          </a:p>
        </p:txBody>
      </p:sp>
      <p:sp>
        <p:nvSpPr>
          <p:cNvPr id="37899" name="Subtitle 2"/>
          <p:cNvSpPr txBox="1">
            <a:spLocks/>
          </p:cNvSpPr>
          <p:nvPr/>
        </p:nvSpPr>
        <p:spPr bwMode="auto">
          <a:xfrm>
            <a:off x="-3810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dirty="0">
                <a:solidFill>
                  <a:schemeClr val="bg1"/>
                </a:solidFill>
                <a:latin typeface="Helvetica" pitchFamily="-84" charset="0"/>
                <a:ea typeface="Helvetica" pitchFamily="-84" charset="0"/>
                <a:cs typeface="Helvetica" pitchFamily="-84" charset="0"/>
              </a:rPr>
              <a:t>Degree distribution for Barabasi-Albert model</a:t>
            </a:r>
          </a:p>
        </p:txBody>
      </p:sp>
      <p:pic>
        <p:nvPicPr>
          <p:cNvPr id="37892" name="Object 6"/>
          <p:cNvPicPr>
            <a:picLocks noChangeAspect="1" noChangeArrowheads="1"/>
          </p:cNvPicPr>
          <p:nvPr/>
        </p:nvPicPr>
        <p:blipFill>
          <a:blip r:embed="rId4"/>
          <a:srcRect/>
          <a:stretch>
            <a:fillRect/>
          </a:stretch>
        </p:blipFill>
        <p:spPr bwMode="auto">
          <a:xfrm>
            <a:off x="3493" y="889000"/>
            <a:ext cx="2957512" cy="842963"/>
          </a:xfrm>
          <a:prstGeom prst="rect">
            <a:avLst/>
          </a:prstGeom>
          <a:noFill/>
        </p:spPr>
      </p:pic>
      <p:sp>
        <p:nvSpPr>
          <p:cNvPr id="16" name="TextBox 15"/>
          <p:cNvSpPr txBox="1">
            <a:spLocks noChangeArrowheads="1"/>
          </p:cNvSpPr>
          <p:nvPr/>
        </p:nvSpPr>
        <p:spPr bwMode="auto">
          <a:xfrm>
            <a:off x="0" y="1781176"/>
            <a:ext cx="9105900" cy="923330"/>
          </a:xfrm>
          <a:prstGeom prst="rect">
            <a:avLst/>
          </a:prstGeom>
          <a:noFill/>
          <a:ln w="9525">
            <a:noFill/>
            <a:miter lim="800000"/>
            <a:headEnd/>
            <a:tailEnd/>
          </a:ln>
        </p:spPr>
        <p:txBody>
          <a:bodyPr wrap="square">
            <a:prstTxWarp prst="textNoShape">
              <a:avLst/>
            </a:prstTxWarp>
            <a:spAutoFit/>
          </a:bodyPr>
          <a:lstStyle/>
          <a:p>
            <a:r>
              <a:rPr lang="en-US" dirty="0"/>
              <a:t>We assume the initial </a:t>
            </a:r>
            <a:r>
              <a:rPr lang="en-US" i="1" dirty="0"/>
              <a:t>m</a:t>
            </a:r>
            <a:r>
              <a:rPr lang="en-US" i="1" baseline="-25000" dirty="0"/>
              <a:t>0</a:t>
            </a:r>
            <a:r>
              <a:rPr lang="en-US" dirty="0"/>
              <a:t> nodes create a fully connected graph. </a:t>
            </a:r>
          </a:p>
          <a:p>
            <a:r>
              <a:rPr lang="en-US" dirty="0"/>
              <a:t>A random node </a:t>
            </a:r>
            <a:r>
              <a:rPr lang="en-US" i="1" dirty="0"/>
              <a:t>j</a:t>
            </a:r>
            <a:r>
              <a:rPr lang="en-US" dirty="0"/>
              <a:t> arriving at time </a:t>
            </a:r>
            <a:r>
              <a:rPr lang="en-US" i="1" dirty="0"/>
              <a:t>t</a:t>
            </a:r>
            <a:r>
              <a:rPr lang="en-US" dirty="0"/>
              <a:t> is with equal probability </a:t>
            </a:r>
            <a:r>
              <a:rPr lang="en-US" i="1" dirty="0"/>
              <a:t>1/N=1/(m</a:t>
            </a:r>
            <a:r>
              <a:rPr lang="en-US" i="1" baseline="-25000" dirty="0"/>
              <a:t>0</a:t>
            </a:r>
            <a:r>
              <a:rPr lang="en-US" i="1" dirty="0"/>
              <a:t>+t-1)</a:t>
            </a:r>
            <a:r>
              <a:rPr lang="en-US" dirty="0"/>
              <a:t>  one of the nodes </a:t>
            </a:r>
            <a:r>
              <a:rPr lang="en-US" i="1" dirty="0"/>
              <a:t>1, 2,…. N</a:t>
            </a:r>
            <a:r>
              <a:rPr lang="en-US" dirty="0"/>
              <a:t>, its degree will grow with the above equation, so</a:t>
            </a:r>
          </a:p>
        </p:txBody>
      </p:sp>
      <p:sp>
        <p:nvSpPr>
          <p:cNvPr id="3" name="TextBox 2"/>
          <p:cNvSpPr txBox="1"/>
          <p:nvPr/>
        </p:nvSpPr>
        <p:spPr>
          <a:xfrm>
            <a:off x="3010218" y="1127601"/>
            <a:ext cx="6296917" cy="369332"/>
          </a:xfrm>
          <a:prstGeom prst="rect">
            <a:avLst/>
          </a:prstGeom>
          <a:noFill/>
        </p:spPr>
        <p:txBody>
          <a:bodyPr wrap="none" rtlCol="0">
            <a:spAutoFit/>
          </a:bodyPr>
          <a:lstStyle/>
          <a:p>
            <a:r>
              <a:rPr lang="en-US" dirty="0"/>
              <a:t>for </a:t>
            </a:r>
            <a:r>
              <a:rPr lang="en-US" i="1" dirty="0"/>
              <a:t>t ≥ m</a:t>
            </a:r>
            <a:r>
              <a:rPr lang="en-US" i="1" baseline="-25000" dirty="0"/>
              <a:t>0</a:t>
            </a:r>
            <a:r>
              <a:rPr lang="en-US" i="1" dirty="0"/>
              <a:t>+i</a:t>
            </a:r>
            <a:r>
              <a:rPr lang="en-US" dirty="0"/>
              <a:t> and </a:t>
            </a:r>
            <a:r>
              <a:rPr lang="en-US" i="1" dirty="0"/>
              <a:t>0</a:t>
            </a:r>
            <a:r>
              <a:rPr lang="en-US" dirty="0"/>
              <a:t> otherwise as system size at </a:t>
            </a:r>
            <a:r>
              <a:rPr lang="en-US" i="1" dirty="0"/>
              <a:t>t</a:t>
            </a:r>
            <a:r>
              <a:rPr lang="en-US" dirty="0"/>
              <a:t> is </a:t>
            </a:r>
            <a:r>
              <a:rPr lang="en-US" i="1" dirty="0"/>
              <a:t>N=m</a:t>
            </a:r>
            <a:r>
              <a:rPr lang="en-US" i="1" baseline="-25000" dirty="0"/>
              <a:t>0</a:t>
            </a:r>
            <a:r>
              <a:rPr lang="en-US" i="1" dirty="0"/>
              <a:t>+t-1 </a:t>
            </a:r>
          </a:p>
        </p:txBody>
      </p:sp>
      <mc:AlternateContent xmlns:mc="http://schemas.openxmlformats.org/markup-compatibility/2006" xmlns:a14="http://schemas.microsoft.com/office/drawing/2010/main">
        <mc:Choice Requires="a14">
          <p:sp>
            <p:nvSpPr>
              <p:cNvPr id="4" name="TextBox 3"/>
              <p:cNvSpPr txBox="1"/>
              <p:nvPr/>
            </p:nvSpPr>
            <p:spPr>
              <a:xfrm>
                <a:off x="772917" y="2588538"/>
                <a:ext cx="7638501" cy="11269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𝑃</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𝑘</m:t>
                              </m:r>
                            </m:e>
                            <m:sub>
                              <m:r>
                                <a:rPr lang="en-US" b="0" i="1" smtClean="0">
                                  <a:latin typeface="Cambria Math"/>
                                </a:rPr>
                                <m:t>𝑗</m:t>
                              </m:r>
                            </m:sub>
                          </m:sSub>
                          <m:r>
                            <a:rPr lang="en-US" b="0" i="1" smtClean="0">
                              <a:latin typeface="Cambria Math"/>
                            </a:rPr>
                            <m:t>(</m:t>
                          </m:r>
                          <m:r>
                            <a:rPr lang="en-US" b="0" i="1" smtClean="0">
                              <a:latin typeface="Cambria Math"/>
                            </a:rPr>
                            <m:t>𝑡</m:t>
                          </m:r>
                          <m:r>
                            <a:rPr lang="en-US" b="0" i="1" smtClean="0">
                              <a:latin typeface="Cambria Math"/>
                            </a:rPr>
                            <m:t>))&lt;</m:t>
                          </m:r>
                          <m:r>
                            <a:rPr lang="en-US" b="0" i="1" smtClean="0">
                              <a:latin typeface="Cambria Math"/>
                            </a:rPr>
                            <m:t>𝑘</m:t>
                          </m:r>
                        </m:e>
                      </m:d>
                      <m:r>
                        <a:rPr lang="en-US" b="0" i="1" smtClean="0">
                          <a:latin typeface="Cambria Math"/>
                        </a:rPr>
                        <m:t>=</m:t>
                      </m:r>
                      <m:r>
                        <a:rPr lang="en-US" b="0" i="1" smtClean="0">
                          <a:latin typeface="Cambria Math"/>
                        </a:rPr>
                        <m:t>𝑃</m:t>
                      </m:r>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a:rPr>
                                <m:t>𝑡</m:t>
                              </m:r>
                            </m:e>
                            <m:sub>
                              <m:r>
                                <a:rPr lang="en-US" b="0" i="1" smtClean="0">
                                  <a:latin typeface="Cambria Math"/>
                                </a:rPr>
                                <m:t>𝑗</m:t>
                              </m:r>
                            </m:sub>
                          </m:sSub>
                          <m:r>
                            <a:rPr lang="en-US" b="0" i="1" smtClean="0">
                              <a:latin typeface="Cambria Math"/>
                            </a:rPr>
                            <m:t>&gt;</m:t>
                          </m:r>
                          <m:f>
                            <m:fPr>
                              <m:ctrlPr>
                                <a:rPr lang="en-US" b="0" i="1" smtClean="0">
                                  <a:latin typeface="Cambria Math" panose="02040503050406030204" pitchFamily="18" charset="0"/>
                                  <a:ea typeface="Cambria Math"/>
                                </a:rPr>
                              </m:ctrlPr>
                            </m:fPr>
                            <m:num>
                              <m:sSup>
                                <m:sSupPr>
                                  <m:ctrlPr>
                                    <a:rPr lang="en-US" b="0" i="1" smtClean="0">
                                      <a:latin typeface="Cambria Math" panose="02040503050406030204" pitchFamily="18" charset="0"/>
                                      <a:ea typeface="Cambria Math"/>
                                    </a:rPr>
                                  </m:ctrlPr>
                                </m:sSupPr>
                                <m:e>
                                  <m:r>
                                    <a:rPr lang="en-US" b="0" i="1" smtClean="0">
                                      <a:latin typeface="Cambria Math"/>
                                      <a:ea typeface="Cambria Math"/>
                                    </a:rPr>
                                    <m:t>𝑚</m:t>
                                  </m:r>
                                </m:e>
                                <m:sup>
                                  <m:f>
                                    <m:fPr>
                                      <m:ctrlPr>
                                        <a:rPr lang="en-US" b="0" i="1" smtClean="0">
                                          <a:latin typeface="Cambria Math" panose="02040503050406030204" pitchFamily="18" charset="0"/>
                                          <a:ea typeface="Cambria Math"/>
                                        </a:rPr>
                                      </m:ctrlPr>
                                    </m:fPr>
                                    <m:num>
                                      <m:r>
                                        <a:rPr lang="en-US" b="0" i="1" smtClean="0">
                                          <a:latin typeface="Cambria Math"/>
                                          <a:ea typeface="Cambria Math"/>
                                        </a:rPr>
                                        <m:t>1</m:t>
                                      </m:r>
                                    </m:num>
                                    <m:den>
                                      <m:r>
                                        <a:rPr lang="en-US" b="0" i="1" smtClean="0">
                                          <a:latin typeface="Cambria Math"/>
                                          <a:ea typeface="Cambria Math"/>
                                        </a:rPr>
                                        <m:t>𝛽</m:t>
                                      </m:r>
                                    </m:den>
                                  </m:f>
                                </m:sup>
                              </m:sSup>
                              <m:r>
                                <a:rPr lang="en-US" b="0" i="1" smtClean="0">
                                  <a:latin typeface="Cambria Math"/>
                                  <a:ea typeface="Cambria Math"/>
                                </a:rPr>
                                <m:t>𝑡</m:t>
                              </m:r>
                            </m:num>
                            <m:den>
                              <m:sSup>
                                <m:sSupPr>
                                  <m:ctrlPr>
                                    <a:rPr lang="en-US" b="0" i="1" smtClean="0">
                                      <a:latin typeface="Cambria Math" panose="02040503050406030204" pitchFamily="18" charset="0"/>
                                      <a:ea typeface="Cambria Math"/>
                                    </a:rPr>
                                  </m:ctrlPr>
                                </m:sSupPr>
                                <m:e>
                                  <m:r>
                                    <a:rPr lang="en-US" b="0" i="1" smtClean="0">
                                      <a:latin typeface="Cambria Math"/>
                                      <a:ea typeface="Cambria Math"/>
                                    </a:rPr>
                                    <m:t>𝑘</m:t>
                                  </m:r>
                                </m:e>
                                <m:sup>
                                  <m:f>
                                    <m:fPr>
                                      <m:ctrlPr>
                                        <a:rPr lang="en-US" b="0" i="1" smtClean="0">
                                          <a:latin typeface="Cambria Math" panose="02040503050406030204" pitchFamily="18" charset="0"/>
                                          <a:ea typeface="Cambria Math"/>
                                        </a:rPr>
                                      </m:ctrlPr>
                                    </m:fPr>
                                    <m:num>
                                      <m:r>
                                        <a:rPr lang="en-US" b="0" i="1" smtClean="0">
                                          <a:latin typeface="Cambria Math"/>
                                          <a:ea typeface="Cambria Math"/>
                                        </a:rPr>
                                        <m:t>1</m:t>
                                      </m:r>
                                    </m:num>
                                    <m:den>
                                      <m:r>
                                        <a:rPr lang="en-US" b="0" i="1" smtClean="0">
                                          <a:latin typeface="Cambria Math"/>
                                          <a:ea typeface="Cambria Math"/>
                                        </a:rPr>
                                        <m:t>𝛽</m:t>
                                      </m:r>
                                    </m:den>
                                  </m:f>
                                </m:sup>
                              </m:sSup>
                            </m:den>
                          </m:f>
                        </m:e>
                      </m:d>
                      <m:r>
                        <a:rPr lang="en-US" b="0" i="0" smtClean="0">
                          <a:latin typeface="Cambria Math"/>
                        </a:rPr>
                        <m:t>=</m:t>
                      </m:r>
                      <m:r>
                        <a:rPr lang="en-US" b="0" i="1" smtClean="0">
                          <a:latin typeface="Cambria Math"/>
                        </a:rPr>
                        <m:t>1−</m:t>
                      </m:r>
                      <m:r>
                        <a:rPr lang="en-US" i="1">
                          <a:latin typeface="Cambria Math"/>
                        </a:rPr>
                        <m:t>𝑃</m:t>
                      </m:r>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a:rPr>
                                <m:t>𝑡</m:t>
                              </m:r>
                            </m:e>
                            <m:sub>
                              <m:r>
                                <a:rPr lang="en-US" b="0" i="1" smtClean="0">
                                  <a:latin typeface="Cambria Math"/>
                                </a:rPr>
                                <m:t>𝑗</m:t>
                              </m:r>
                            </m:sub>
                          </m:sSub>
                          <m:r>
                            <a:rPr lang="en-US" i="1" smtClean="0">
                              <a:latin typeface="Cambria Math"/>
                              <a:ea typeface="Cambria Math"/>
                            </a:rPr>
                            <m:t>≤</m:t>
                          </m:r>
                          <m:f>
                            <m:fPr>
                              <m:ctrlPr>
                                <a:rPr lang="en-US" i="1">
                                  <a:latin typeface="Cambria Math" panose="02040503050406030204" pitchFamily="18" charset="0"/>
                                  <a:ea typeface="Cambria Math"/>
                                </a:rPr>
                              </m:ctrlPr>
                            </m:fPr>
                            <m:num>
                              <m:sSup>
                                <m:sSupPr>
                                  <m:ctrlPr>
                                    <a:rPr lang="en-US" i="1">
                                      <a:latin typeface="Cambria Math" panose="02040503050406030204" pitchFamily="18" charset="0"/>
                                      <a:ea typeface="Cambria Math"/>
                                    </a:rPr>
                                  </m:ctrlPr>
                                </m:sSupPr>
                                <m:e>
                                  <m:r>
                                    <a:rPr lang="en-US" i="1">
                                      <a:latin typeface="Cambria Math"/>
                                      <a:ea typeface="Cambria Math"/>
                                    </a:rPr>
                                    <m:t>𝑚</m:t>
                                  </m:r>
                                </m:e>
                                <m:sup>
                                  <m:f>
                                    <m:fPr>
                                      <m:ctrlPr>
                                        <a:rPr lang="en-US" i="1">
                                          <a:latin typeface="Cambria Math" panose="02040503050406030204" pitchFamily="18" charset="0"/>
                                          <a:ea typeface="Cambria Math"/>
                                        </a:rPr>
                                      </m:ctrlPr>
                                    </m:fPr>
                                    <m:num>
                                      <m:r>
                                        <a:rPr lang="en-US" i="1">
                                          <a:latin typeface="Cambria Math"/>
                                          <a:ea typeface="Cambria Math"/>
                                        </a:rPr>
                                        <m:t>1</m:t>
                                      </m:r>
                                    </m:num>
                                    <m:den>
                                      <m:r>
                                        <a:rPr lang="en-US" i="1">
                                          <a:latin typeface="Cambria Math"/>
                                          <a:ea typeface="Cambria Math"/>
                                        </a:rPr>
                                        <m:t>𝛽</m:t>
                                      </m:r>
                                    </m:den>
                                  </m:f>
                                </m:sup>
                              </m:sSup>
                              <m:r>
                                <a:rPr lang="en-US" i="1">
                                  <a:latin typeface="Cambria Math"/>
                                  <a:ea typeface="Cambria Math"/>
                                </a:rPr>
                                <m:t>𝑡</m:t>
                              </m:r>
                            </m:num>
                            <m:den>
                              <m:sSup>
                                <m:sSupPr>
                                  <m:ctrlPr>
                                    <a:rPr lang="en-US" i="1">
                                      <a:latin typeface="Cambria Math" panose="02040503050406030204" pitchFamily="18" charset="0"/>
                                      <a:ea typeface="Cambria Math"/>
                                    </a:rPr>
                                  </m:ctrlPr>
                                </m:sSupPr>
                                <m:e>
                                  <m:r>
                                    <a:rPr lang="en-US" i="1">
                                      <a:latin typeface="Cambria Math"/>
                                      <a:ea typeface="Cambria Math"/>
                                    </a:rPr>
                                    <m:t>𝑘</m:t>
                                  </m:r>
                                </m:e>
                                <m:sup>
                                  <m:f>
                                    <m:fPr>
                                      <m:ctrlPr>
                                        <a:rPr lang="en-US" i="1">
                                          <a:latin typeface="Cambria Math" panose="02040503050406030204" pitchFamily="18" charset="0"/>
                                          <a:ea typeface="Cambria Math"/>
                                        </a:rPr>
                                      </m:ctrlPr>
                                    </m:fPr>
                                    <m:num>
                                      <m:r>
                                        <a:rPr lang="en-US" i="1">
                                          <a:latin typeface="Cambria Math"/>
                                          <a:ea typeface="Cambria Math"/>
                                        </a:rPr>
                                        <m:t>1</m:t>
                                      </m:r>
                                    </m:num>
                                    <m:den>
                                      <m:r>
                                        <a:rPr lang="en-US" i="1">
                                          <a:latin typeface="Cambria Math"/>
                                          <a:ea typeface="Cambria Math"/>
                                        </a:rPr>
                                        <m:t>𝛽</m:t>
                                      </m:r>
                                    </m:den>
                                  </m:f>
                                </m:sup>
                              </m:sSup>
                            </m:den>
                          </m:f>
                        </m:e>
                      </m:d>
                      <m:r>
                        <a:rPr lang="en-US" b="0" i="0" smtClean="0">
                          <a:latin typeface="Cambria Math"/>
                          <a:ea typeface="Cambria Math"/>
                        </a:rPr>
                        <m:t>=</m:t>
                      </m:r>
                      <m:r>
                        <a:rPr lang="en-US" b="0" i="0" smtClean="0">
                          <a:latin typeface="Cambria Math"/>
                        </a:rPr>
                        <m:t>1−</m:t>
                      </m:r>
                      <m:f>
                        <m:fPr>
                          <m:ctrlPr>
                            <a:rPr lang="en-US" b="0" i="1" smtClean="0">
                              <a:latin typeface="Cambria Math" panose="02040503050406030204" pitchFamily="18" charset="0"/>
                            </a:rPr>
                          </m:ctrlPr>
                        </m:fPr>
                        <m:num>
                          <m:sSup>
                            <m:sSupPr>
                              <m:ctrlPr>
                                <a:rPr lang="en-US" i="1">
                                  <a:latin typeface="Cambria Math" panose="02040503050406030204" pitchFamily="18" charset="0"/>
                                  <a:ea typeface="Cambria Math"/>
                                </a:rPr>
                              </m:ctrlPr>
                            </m:sSupPr>
                            <m:e>
                              <m:r>
                                <a:rPr lang="en-US" i="1">
                                  <a:latin typeface="Cambria Math"/>
                                  <a:ea typeface="Cambria Math"/>
                                </a:rPr>
                                <m:t>𝑚</m:t>
                              </m:r>
                            </m:e>
                            <m:sup>
                              <m:f>
                                <m:fPr>
                                  <m:ctrlPr>
                                    <a:rPr lang="en-US" i="1">
                                      <a:latin typeface="Cambria Math" panose="02040503050406030204" pitchFamily="18" charset="0"/>
                                      <a:ea typeface="Cambria Math"/>
                                    </a:rPr>
                                  </m:ctrlPr>
                                </m:fPr>
                                <m:num>
                                  <m:r>
                                    <a:rPr lang="en-US" i="1">
                                      <a:latin typeface="Cambria Math"/>
                                      <a:ea typeface="Cambria Math"/>
                                    </a:rPr>
                                    <m:t>1</m:t>
                                  </m:r>
                                </m:num>
                                <m:den>
                                  <m:r>
                                    <a:rPr lang="en-US" i="1">
                                      <a:latin typeface="Cambria Math"/>
                                      <a:ea typeface="Cambria Math"/>
                                    </a:rPr>
                                    <m:t>𝛽</m:t>
                                  </m:r>
                                </m:den>
                              </m:f>
                            </m:sup>
                          </m:sSup>
                          <m:r>
                            <a:rPr lang="en-US" i="1">
                              <a:latin typeface="Cambria Math"/>
                              <a:ea typeface="Cambria Math"/>
                            </a:rPr>
                            <m:t>𝑡</m:t>
                          </m:r>
                        </m:num>
                        <m:den>
                          <m:sSup>
                            <m:sSupPr>
                              <m:ctrlPr>
                                <a:rPr lang="en-US" i="1">
                                  <a:latin typeface="Cambria Math" panose="02040503050406030204" pitchFamily="18" charset="0"/>
                                  <a:ea typeface="Cambria Math"/>
                                </a:rPr>
                              </m:ctrlPr>
                            </m:sSupPr>
                            <m:e>
                              <m:r>
                                <a:rPr lang="en-US" i="1">
                                  <a:latin typeface="Cambria Math"/>
                                  <a:ea typeface="Cambria Math"/>
                                </a:rPr>
                                <m:t>𝑘</m:t>
                              </m:r>
                            </m:e>
                            <m:sup>
                              <m:f>
                                <m:fPr>
                                  <m:ctrlPr>
                                    <a:rPr lang="en-US" i="1">
                                      <a:latin typeface="Cambria Math" panose="02040503050406030204" pitchFamily="18" charset="0"/>
                                      <a:ea typeface="Cambria Math"/>
                                    </a:rPr>
                                  </m:ctrlPr>
                                </m:fPr>
                                <m:num>
                                  <m:r>
                                    <a:rPr lang="en-US" i="1">
                                      <a:latin typeface="Cambria Math"/>
                                      <a:ea typeface="Cambria Math"/>
                                    </a:rPr>
                                    <m:t>1</m:t>
                                  </m:r>
                                </m:num>
                                <m:den>
                                  <m:r>
                                    <a:rPr lang="en-US" i="1">
                                      <a:latin typeface="Cambria Math"/>
                                      <a:ea typeface="Cambria Math"/>
                                    </a:rPr>
                                    <m:t>𝛽</m:t>
                                  </m:r>
                                </m:den>
                              </m:f>
                            </m:sup>
                          </m:sSup>
                          <m:r>
                            <a:rPr lang="en-US" b="0" i="1" smtClean="0">
                              <a:latin typeface="Cambria Math"/>
                              <a:ea typeface="Cambria Math"/>
                            </a:rPr>
                            <m:t>(</m:t>
                          </m:r>
                          <m:r>
                            <a:rPr lang="en-US" b="0" i="1" smtClean="0">
                              <a:latin typeface="Cambria Math"/>
                              <a:ea typeface="Cambria Math"/>
                            </a:rPr>
                            <m:t>𝑡</m:t>
                          </m:r>
                          <m:r>
                            <a:rPr lang="en-US" b="0" i="1" smtClean="0">
                              <a:latin typeface="Cambria Math"/>
                              <a:ea typeface="Cambria Math"/>
                            </a:rPr>
                            <m:t>+</m:t>
                          </m:r>
                          <m:sSub>
                            <m:sSubPr>
                              <m:ctrlPr>
                                <a:rPr lang="en-US" b="0" i="1" smtClean="0">
                                  <a:latin typeface="Cambria Math" panose="02040503050406030204" pitchFamily="18" charset="0"/>
                                  <a:ea typeface="Cambria Math"/>
                                </a:rPr>
                              </m:ctrlPr>
                            </m:sSubPr>
                            <m:e>
                              <m:r>
                                <a:rPr lang="en-US" b="0" i="1" smtClean="0">
                                  <a:latin typeface="Cambria Math"/>
                                  <a:ea typeface="Cambria Math"/>
                                </a:rPr>
                                <m:t>𝑚</m:t>
                              </m:r>
                            </m:e>
                            <m:sub>
                              <m:r>
                                <a:rPr lang="en-US" b="0" i="1" smtClean="0">
                                  <a:latin typeface="Cambria Math"/>
                                  <a:ea typeface="Cambria Math"/>
                                </a:rPr>
                                <m:t>0</m:t>
                              </m:r>
                            </m:sub>
                          </m:sSub>
                          <m:r>
                            <a:rPr lang="en-US" b="0" i="1" smtClean="0">
                              <a:latin typeface="Cambria Math"/>
                              <a:ea typeface="Cambria Math"/>
                            </a:rPr>
                            <m:t>−1)</m:t>
                          </m:r>
                        </m:den>
                      </m:f>
                    </m:oMath>
                  </m:oMathPara>
                </a14:m>
                <a:endParaRPr lang="en-US" dirty="0"/>
              </a:p>
            </p:txBody>
          </p:sp>
        </mc:Choice>
        <mc:Fallback xmlns="">
          <p:sp>
            <p:nvSpPr>
              <p:cNvPr id="4" name="TextBox 3"/>
              <p:cNvSpPr txBox="1">
                <a:spLocks noRot="1" noChangeAspect="1" noMove="1" noResize="1" noEditPoints="1" noAdjustHandles="1" noChangeArrowheads="1" noChangeShapeType="1" noTextEdit="1"/>
              </p:cNvSpPr>
              <p:nvPr/>
            </p:nvSpPr>
            <p:spPr>
              <a:xfrm>
                <a:off x="772917" y="2588538"/>
                <a:ext cx="7638501" cy="1126975"/>
              </a:xfrm>
              <a:prstGeom prst="rect">
                <a:avLst/>
              </a:prstGeom>
              <a:blipFill>
                <a:blip r:embed="rId5"/>
                <a:stretch>
                  <a:fillRect/>
                </a:stretch>
              </a:blipFill>
            </p:spPr>
            <p:txBody>
              <a:bodyPr/>
              <a:lstStyle/>
              <a:p>
                <a:r>
                  <a:rPr lang="en-US">
                    <a:noFill/>
                  </a:rPr>
                  <a:t> </a:t>
                </a:r>
              </a:p>
            </p:txBody>
          </p:sp>
        </mc:Fallback>
      </mc:AlternateContent>
      <p:sp>
        <p:nvSpPr>
          <p:cNvPr id="5" name="TextBox 4"/>
          <p:cNvSpPr txBox="1"/>
          <p:nvPr/>
        </p:nvSpPr>
        <p:spPr>
          <a:xfrm>
            <a:off x="23685" y="3747254"/>
            <a:ext cx="8866530" cy="369332"/>
          </a:xfrm>
          <a:prstGeom prst="rect">
            <a:avLst/>
          </a:prstGeom>
          <a:noFill/>
        </p:spPr>
        <p:txBody>
          <a:bodyPr wrap="none" rtlCol="0">
            <a:spAutoFit/>
          </a:bodyPr>
          <a:lstStyle/>
          <a:p>
            <a:r>
              <a:rPr lang="en-US" dirty="0"/>
              <a:t>For the large times </a:t>
            </a:r>
            <a:r>
              <a:rPr lang="en-US" i="1" dirty="0"/>
              <a:t>t</a:t>
            </a:r>
            <a:r>
              <a:rPr lang="en-US" dirty="0"/>
              <a:t> (and so large network sizes) we can replace t-1 with t above, so </a:t>
            </a:r>
          </a:p>
        </p:txBody>
      </p:sp>
    </p:spTree>
    <p:extLst>
      <p:ext uri="{BB962C8B-B14F-4D97-AF65-F5344CB8AC3E}">
        <p14:creationId xmlns:p14="http://schemas.microsoft.com/office/powerpoint/2010/main" val="295050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073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7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8" grpId="0"/>
      <p:bldP spid="30730" grpId="0" animBg="1"/>
      <p:bldP spid="1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8" name="Text Box 4"/>
          <p:cNvSpPr txBox="1">
            <a:spLocks noChangeArrowheads="1"/>
          </p:cNvSpPr>
          <p:nvPr/>
        </p:nvSpPr>
        <p:spPr bwMode="auto">
          <a:xfrm>
            <a:off x="6675438" y="900113"/>
            <a:ext cx="2743200" cy="584200"/>
          </a:xfrm>
          <a:prstGeom prst="rect">
            <a:avLst/>
          </a:prstGeom>
          <a:noFill/>
          <a:ln w="9525">
            <a:noFill/>
            <a:miter lim="800000"/>
            <a:headEnd/>
            <a:tailEnd/>
          </a:ln>
        </p:spPr>
        <p:txBody>
          <a:bodyPr lIns="91407" tIns="45704" rIns="91407" bIns="45704">
            <a:prstTxWarp prst="textNoShape">
              <a:avLst/>
            </a:prstTxWarp>
            <a:spAutoFit/>
          </a:bodyPr>
          <a:lstStyle/>
          <a:p>
            <a:pPr algn="ctr">
              <a:spcBef>
                <a:spcPct val="50000"/>
              </a:spcBef>
            </a:pPr>
            <a:r>
              <a:rPr lang="en-US" sz="3200" b="1" dirty="0">
                <a:solidFill>
                  <a:srgbClr val="000000"/>
                </a:solidFill>
                <a:latin typeface="Times New Roman" pitchFamily="-84" charset="0"/>
                <a:ea typeface="Arial" pitchFamily="-84" charset="0"/>
                <a:cs typeface="Arial" pitchFamily="-84" charset="0"/>
                <a:sym typeface="Symbol" pitchFamily="-84" charset="2"/>
              </a:rPr>
              <a:t> </a:t>
            </a:r>
            <a:r>
              <a:rPr lang="en-US" sz="3200" b="1" dirty="0" err="1">
                <a:solidFill>
                  <a:srgbClr val="000000"/>
                </a:solidFill>
                <a:latin typeface="Times New Roman" pitchFamily="-84" charset="0"/>
                <a:ea typeface="Arial" pitchFamily="-84" charset="0"/>
                <a:cs typeface="Arial" pitchFamily="-84" charset="0"/>
              </a:rPr>
              <a:t>γ</a:t>
            </a:r>
            <a:r>
              <a:rPr lang="en-US" sz="3200" b="1" dirty="0">
                <a:solidFill>
                  <a:srgbClr val="000000"/>
                </a:solidFill>
                <a:latin typeface="Times New Roman" pitchFamily="-84" charset="0"/>
                <a:ea typeface="Arial" pitchFamily="-84" charset="0"/>
                <a:cs typeface="Arial" pitchFamily="-84" charset="0"/>
              </a:rPr>
              <a:t> = 3</a:t>
            </a:r>
          </a:p>
        </p:txBody>
      </p:sp>
      <p:sp>
        <p:nvSpPr>
          <p:cNvPr id="30730" name="Rectangle 11"/>
          <p:cNvSpPr>
            <a:spLocks noChangeArrowheads="1"/>
          </p:cNvSpPr>
          <p:nvPr/>
        </p:nvSpPr>
        <p:spPr bwMode="auto">
          <a:xfrm>
            <a:off x="7442200" y="990600"/>
            <a:ext cx="1206500" cy="493713"/>
          </a:xfrm>
          <a:prstGeom prst="rect">
            <a:avLst/>
          </a:prstGeom>
          <a:noFill/>
          <a:ln w="38100">
            <a:solidFill>
              <a:srgbClr val="FF0000"/>
            </a:solidFill>
            <a:miter lim="800000"/>
            <a:headEnd/>
            <a:tailEnd/>
          </a:ln>
        </p:spPr>
        <p:txBody>
          <a:bodyPr anchor="ctr">
            <a:prstTxWarp prst="textNoShape">
              <a:avLst/>
            </a:prstTxWarp>
            <a:spAutoFit/>
          </a:bodyPr>
          <a:lstStyle/>
          <a:p>
            <a:pPr algn="ctr">
              <a:spcBef>
                <a:spcPct val="50000"/>
              </a:spcBef>
            </a:pPr>
            <a:endParaRPr lang="hu-HU" sz="2600">
              <a:solidFill>
                <a:srgbClr val="000000"/>
              </a:solidFill>
              <a:latin typeface="Times New Roman" pitchFamily="-84" charset="0"/>
              <a:ea typeface="Arial" pitchFamily="-84" charset="0"/>
              <a:cs typeface="Arial" pitchFamily="-84" charset="0"/>
            </a:endParaRPr>
          </a:p>
        </p:txBody>
      </p:sp>
      <p:sp>
        <p:nvSpPr>
          <p:cNvPr id="37897" name="Text Box 13"/>
          <p:cNvSpPr txBox="1">
            <a:spLocks noChangeArrowheads="1"/>
          </p:cNvSpPr>
          <p:nvPr/>
        </p:nvSpPr>
        <p:spPr bwMode="auto">
          <a:xfrm>
            <a:off x="122238" y="5224463"/>
            <a:ext cx="7010400" cy="276225"/>
          </a:xfrm>
          <a:prstGeom prst="rect">
            <a:avLst/>
          </a:prstGeom>
          <a:noFill/>
          <a:ln w="9525">
            <a:noFill/>
            <a:miter lim="800000"/>
            <a:headEnd/>
            <a:tailEnd/>
          </a:ln>
        </p:spPr>
        <p:txBody>
          <a:bodyPr>
            <a:prstTxWarp prst="textNoShape">
              <a:avLst/>
            </a:prstTxWarp>
            <a:spAutoFit/>
          </a:bodyPr>
          <a:lstStyle/>
          <a:p>
            <a:pPr>
              <a:spcBef>
                <a:spcPct val="50000"/>
              </a:spcBef>
            </a:pPr>
            <a:r>
              <a:rPr lang="en-US" sz="1200">
                <a:solidFill>
                  <a:srgbClr val="000000"/>
                </a:solidFill>
                <a:latin typeface="Helvetica" pitchFamily="-84" charset="0"/>
                <a:ea typeface="Arial" pitchFamily="-84" charset="0"/>
                <a:cs typeface="Arial" pitchFamily="-84" charset="0"/>
              </a:rPr>
              <a:t>A.-L.Barabási, R. Albert and H. Jeong, </a:t>
            </a:r>
            <a:r>
              <a:rPr lang="en-US" sz="1200" i="1">
                <a:solidFill>
                  <a:srgbClr val="000000"/>
                </a:solidFill>
                <a:latin typeface="Helvetica" pitchFamily="-84" charset="0"/>
                <a:ea typeface="Arial" pitchFamily="-84" charset="0"/>
                <a:cs typeface="Arial" pitchFamily="-84" charset="0"/>
              </a:rPr>
              <a:t>Physica </a:t>
            </a:r>
            <a:r>
              <a:rPr lang="en-US" sz="1200">
                <a:solidFill>
                  <a:srgbClr val="000000"/>
                </a:solidFill>
                <a:latin typeface="Helvetica" pitchFamily="-84" charset="0"/>
                <a:ea typeface="Arial" pitchFamily="-84" charset="0"/>
                <a:cs typeface="Arial" pitchFamily="-84" charset="0"/>
              </a:rPr>
              <a:t>A </a:t>
            </a:r>
            <a:r>
              <a:rPr lang="en-US" sz="1200" b="1">
                <a:solidFill>
                  <a:srgbClr val="000000"/>
                </a:solidFill>
                <a:latin typeface="Helvetica" pitchFamily="-84" charset="0"/>
                <a:ea typeface="Arial" pitchFamily="-84" charset="0"/>
                <a:cs typeface="Arial" pitchFamily="-84" charset="0"/>
              </a:rPr>
              <a:t>272,</a:t>
            </a:r>
            <a:r>
              <a:rPr lang="en-US" sz="1200">
                <a:solidFill>
                  <a:srgbClr val="000000"/>
                </a:solidFill>
                <a:latin typeface="Helvetica" pitchFamily="-84" charset="0"/>
                <a:ea typeface="Arial" pitchFamily="-84" charset="0"/>
                <a:cs typeface="Arial" pitchFamily="-84" charset="0"/>
              </a:rPr>
              <a:t> 173 (1999)</a:t>
            </a:r>
          </a:p>
        </p:txBody>
      </p:sp>
      <p:sp>
        <p:nvSpPr>
          <p:cNvPr id="37899"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dirty="0">
                <a:solidFill>
                  <a:schemeClr val="bg1"/>
                </a:solidFill>
                <a:latin typeface="Helvetica" pitchFamily="-84" charset="0"/>
                <a:ea typeface="Helvetica" pitchFamily="-84" charset="0"/>
                <a:cs typeface="Helvetica" pitchFamily="-84" charset="0"/>
              </a:rPr>
              <a:t>Degree distribution</a:t>
            </a:r>
          </a:p>
        </p:txBody>
      </p:sp>
      <p:graphicFrame>
        <p:nvGraphicFramePr>
          <p:cNvPr id="37892" name="Object 6"/>
          <p:cNvGraphicFramePr>
            <a:graphicFrameLocks noChangeAspect="1"/>
          </p:cNvGraphicFramePr>
          <p:nvPr/>
        </p:nvGraphicFramePr>
        <p:xfrm>
          <a:off x="201613" y="889000"/>
          <a:ext cx="2957512" cy="842963"/>
        </p:xfrm>
        <a:graphic>
          <a:graphicData uri="http://schemas.openxmlformats.org/presentationml/2006/ole">
            <mc:AlternateContent xmlns:mc="http://schemas.openxmlformats.org/markup-compatibility/2006">
              <mc:Choice xmlns:v="urn:schemas-microsoft-com:vml" Requires="v">
                <p:oleObj name="Equation" r:id="rId3" imgW="1371600" imgH="469900" progId="Equation.3">
                  <p:embed/>
                </p:oleObj>
              </mc:Choice>
              <mc:Fallback>
                <p:oleObj name="Equation" r:id="rId3" imgW="1371600" imgH="469900" progId="Equation.3">
                  <p:embed/>
                  <p:pic>
                    <p:nvPicPr>
                      <p:cNvPr id="37892"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613" y="889000"/>
                        <a:ext cx="2957512" cy="8429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3"/>
          <p:cNvSpPr/>
          <p:nvPr/>
        </p:nvSpPr>
        <p:spPr>
          <a:xfrm>
            <a:off x="368300" y="2298700"/>
            <a:ext cx="8280400" cy="2585323"/>
          </a:xfrm>
          <a:prstGeom prst="rect">
            <a:avLst/>
          </a:prstGeom>
        </p:spPr>
        <p:txBody>
          <a:bodyPr wrap="square">
            <a:spAutoFit/>
          </a:bodyPr>
          <a:lstStyle/>
          <a:p>
            <a:r>
              <a:rPr lang="en-US" dirty="0"/>
              <a:t> (</a:t>
            </a:r>
            <a:r>
              <a:rPr lang="en-US" dirty="0" err="1"/>
              <a:t>i</a:t>
            </a:r>
            <a:r>
              <a:rPr lang="en-US" dirty="0"/>
              <a:t>) The degree exponent is independent of </a:t>
            </a:r>
            <a:r>
              <a:rPr lang="en-US" dirty="0" err="1"/>
              <a:t>m</a:t>
            </a:r>
            <a:r>
              <a:rPr lang="en-US" dirty="0"/>
              <a:t>.</a:t>
            </a:r>
          </a:p>
          <a:p>
            <a:endParaRPr lang="en-US" dirty="0"/>
          </a:p>
          <a:p>
            <a:r>
              <a:rPr lang="en-US" dirty="0"/>
              <a:t>(ii) As the power-law describes systems of rather different ages and sizes, it is expected that a correct model should provide a time-independent degree distribution. Indeed, asymptotically the degree distribution of the BA model is independent of time (and of the system size N) </a:t>
            </a:r>
          </a:p>
          <a:p>
            <a:r>
              <a:rPr lang="en-US" dirty="0" err="1">
                <a:sym typeface="Wingdings"/>
              </a:rPr>
              <a:t></a:t>
            </a:r>
            <a:r>
              <a:rPr lang="en-US" dirty="0">
                <a:sym typeface="Wingdings"/>
              </a:rPr>
              <a:t> </a:t>
            </a:r>
            <a:r>
              <a:rPr lang="en-US" dirty="0"/>
              <a:t>the network reaches a stationary scale-free state. </a:t>
            </a:r>
          </a:p>
          <a:p>
            <a:endParaRPr lang="en-US" dirty="0"/>
          </a:p>
          <a:p>
            <a:r>
              <a:rPr lang="en-US" dirty="0"/>
              <a:t>(iii) The coefficient of the power-law distribution is proportional to m</a:t>
            </a:r>
            <a:r>
              <a:rPr lang="en-US" baseline="30000" dirty="0"/>
              <a:t>2</a:t>
            </a:r>
            <a:r>
              <a:rPr lang="en-US" dirty="0"/>
              <a:t>.</a:t>
            </a:r>
          </a:p>
        </p:txBody>
      </p:sp>
      <p:sp>
        <p:nvSpPr>
          <p:cNvPr id="10" name="TextBox 3"/>
          <p:cNvSpPr txBox="1">
            <a:spLocks noChangeArrowheads="1"/>
          </p:cNvSpPr>
          <p:nvPr/>
        </p:nvSpPr>
        <p:spPr bwMode="auto">
          <a:xfrm>
            <a:off x="5638800" y="5400675"/>
            <a:ext cx="3429000"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84" charset="0"/>
                <a:ea typeface="Helvetica" pitchFamily="-84" charset="0"/>
                <a:cs typeface="Helvetica" pitchFamily="-84" charset="0"/>
              </a:rPr>
              <a:t>Network Science: Evolving Network Models </a:t>
            </a:r>
            <a:r>
              <a:rPr lang="en-US" sz="600" i="1" dirty="0">
                <a:solidFill>
                  <a:srgbClr val="BFBFBF"/>
                </a:solidFill>
                <a:latin typeface="Helvetica" pitchFamily="-84" charset="0"/>
                <a:ea typeface="Helvetica" pitchFamily="-84" charset="0"/>
                <a:cs typeface="Helvetica" pitchFamily="-84" charset="0"/>
              </a:rPr>
              <a:t> </a:t>
            </a:r>
          </a:p>
        </p:txBody>
      </p:sp>
      <mc:AlternateContent xmlns:mc="http://schemas.openxmlformats.org/markup-compatibility/2006" xmlns:a14="http://schemas.microsoft.com/office/drawing/2010/main">
        <mc:Choice Requires="a14">
          <p:sp>
            <p:nvSpPr>
              <p:cNvPr id="11" name="TextBox 10"/>
              <p:cNvSpPr txBox="1"/>
              <p:nvPr/>
            </p:nvSpPr>
            <p:spPr>
              <a:xfrm>
                <a:off x="4333187" y="868893"/>
                <a:ext cx="2474715" cy="69519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m:rPr>
                          <m:sty m:val="p"/>
                        </m:rPr>
                        <a:rPr lang="en-US" b="0" i="0" smtClean="0">
                          <a:latin typeface="Cambria Math"/>
                          <a:ea typeface="Cambria Math"/>
                        </a:rPr>
                        <m:t>P</m:t>
                      </m:r>
                      <m:d>
                        <m:dPr>
                          <m:ctrlPr>
                            <a:rPr lang="en-US" b="0" i="1" smtClean="0">
                              <a:latin typeface="Cambria Math" panose="02040503050406030204" pitchFamily="18" charset="0"/>
                              <a:ea typeface="Cambria Math"/>
                            </a:rPr>
                          </m:ctrlPr>
                        </m:dPr>
                        <m:e>
                          <m:r>
                            <m:rPr>
                              <m:sty m:val="p"/>
                            </m:rPr>
                            <a:rPr lang="en-US" b="0" i="0" smtClean="0">
                              <a:latin typeface="Cambria Math"/>
                              <a:ea typeface="Cambria Math"/>
                            </a:rPr>
                            <m:t>k</m:t>
                          </m:r>
                        </m:e>
                      </m:d>
                      <m:r>
                        <a:rPr lang="en-US" b="0" i="0" smtClean="0">
                          <a:latin typeface="Cambria Math"/>
                          <a:ea typeface="Cambria Math"/>
                        </a:rPr>
                        <m:t>= </m:t>
                      </m:r>
                      <m:f>
                        <m:fPr>
                          <m:ctrlPr>
                            <a:rPr lang="en-US" b="0" i="1" smtClean="0">
                              <a:latin typeface="Cambria Math" panose="02040503050406030204" pitchFamily="18" charset="0"/>
                              <a:ea typeface="Cambria Math"/>
                            </a:rPr>
                          </m:ctrlPr>
                        </m:fPr>
                        <m:num>
                          <m:r>
                            <a:rPr lang="en-US" b="0" i="1" smtClean="0">
                              <a:latin typeface="Cambria Math"/>
                              <a:ea typeface="Cambria Math"/>
                            </a:rPr>
                            <m:t>2</m:t>
                          </m:r>
                          <m:sSup>
                            <m:sSupPr>
                              <m:ctrlPr>
                                <a:rPr lang="en-US" b="0" i="1" smtClean="0">
                                  <a:latin typeface="Cambria Math" panose="02040503050406030204" pitchFamily="18" charset="0"/>
                                  <a:ea typeface="Cambria Math"/>
                                </a:rPr>
                              </m:ctrlPr>
                            </m:sSupPr>
                            <m:e>
                              <m:r>
                                <a:rPr lang="en-US" b="0" i="1" smtClean="0">
                                  <a:latin typeface="Cambria Math"/>
                                  <a:ea typeface="Cambria Math"/>
                                </a:rPr>
                                <m:t>𝑚</m:t>
                              </m:r>
                            </m:e>
                            <m:sup>
                              <m:r>
                                <a:rPr lang="en-US" b="0" i="1" smtClean="0">
                                  <a:latin typeface="Cambria Math"/>
                                  <a:ea typeface="Cambria Math"/>
                                </a:rPr>
                                <m:t>2</m:t>
                              </m:r>
                            </m:sup>
                          </m:sSup>
                          <m:r>
                            <a:rPr lang="en-US" b="0" i="1" smtClean="0">
                              <a:latin typeface="Cambria Math"/>
                              <a:ea typeface="Cambria Math"/>
                            </a:rPr>
                            <m:t>𝑡</m:t>
                          </m:r>
                        </m:num>
                        <m:den>
                          <m:r>
                            <a:rPr lang="en-US" b="0" i="1" smtClean="0">
                              <a:latin typeface="Cambria Math"/>
                              <a:ea typeface="Cambria Math"/>
                            </a:rPr>
                            <m:t>𝑡</m:t>
                          </m:r>
                          <m:r>
                            <a:rPr lang="en-US" b="0" i="1" smtClean="0">
                              <a:latin typeface="Cambria Math"/>
                              <a:ea typeface="Cambria Math"/>
                            </a:rPr>
                            <m:t>−</m:t>
                          </m:r>
                          <m:sSub>
                            <m:sSubPr>
                              <m:ctrlPr>
                                <a:rPr lang="en-US" b="0" i="1" smtClean="0">
                                  <a:latin typeface="Cambria Math" panose="02040503050406030204" pitchFamily="18" charset="0"/>
                                  <a:ea typeface="Cambria Math"/>
                                </a:rPr>
                              </m:ctrlPr>
                            </m:sSubPr>
                            <m:e>
                              <m:r>
                                <a:rPr lang="en-US" b="0" i="1" smtClean="0">
                                  <a:latin typeface="Cambria Math"/>
                                  <a:ea typeface="Cambria Math"/>
                                </a:rPr>
                                <m:t>𝑡</m:t>
                              </m:r>
                            </m:e>
                            <m:sub>
                              <m:r>
                                <a:rPr lang="en-US" b="0" i="1" smtClean="0">
                                  <a:latin typeface="Cambria Math"/>
                                  <a:ea typeface="Cambria Math"/>
                                </a:rPr>
                                <m:t>0</m:t>
                              </m:r>
                            </m:sub>
                          </m:sSub>
                        </m:den>
                      </m:f>
                      <m:f>
                        <m:fPr>
                          <m:ctrlPr>
                            <a:rPr lang="en-US" b="0" i="1" smtClean="0">
                              <a:latin typeface="Cambria Math" panose="02040503050406030204" pitchFamily="18" charset="0"/>
                              <a:ea typeface="Cambria Math"/>
                            </a:rPr>
                          </m:ctrlPr>
                        </m:fPr>
                        <m:num>
                          <m:r>
                            <a:rPr lang="en-US" b="0" i="1" smtClean="0">
                              <a:latin typeface="Cambria Math"/>
                              <a:ea typeface="Cambria Math"/>
                            </a:rPr>
                            <m:t>1</m:t>
                          </m:r>
                        </m:num>
                        <m:den>
                          <m:sSup>
                            <m:sSupPr>
                              <m:ctrlPr>
                                <a:rPr lang="en-US" b="0" i="1" smtClean="0">
                                  <a:latin typeface="Cambria Math" panose="02040503050406030204" pitchFamily="18" charset="0"/>
                                  <a:ea typeface="Cambria Math"/>
                                </a:rPr>
                              </m:ctrlPr>
                            </m:sSupPr>
                            <m:e>
                              <m:r>
                                <a:rPr lang="en-US" b="0" i="1" smtClean="0">
                                  <a:latin typeface="Cambria Math"/>
                                  <a:ea typeface="Cambria Math"/>
                                </a:rPr>
                                <m:t>𝑘</m:t>
                              </m:r>
                            </m:e>
                            <m:sup>
                              <m:r>
                                <a:rPr lang="en-US" b="0" i="1" smtClean="0">
                                  <a:latin typeface="Cambria Math"/>
                                  <a:ea typeface="Cambria Math"/>
                                </a:rPr>
                                <m:t>3</m:t>
                              </m:r>
                            </m:sup>
                          </m:sSup>
                        </m:den>
                      </m:f>
                      <m:r>
                        <a:rPr lang="en-US" b="0" i="1" smtClean="0">
                          <a:latin typeface="Cambria Math"/>
                          <a:ea typeface="Cambria Math"/>
                        </a:rPr>
                        <m:t>~</m:t>
                      </m:r>
                      <m:sSup>
                        <m:sSupPr>
                          <m:ctrlPr>
                            <a:rPr lang="en-US" b="0" i="1" smtClean="0">
                              <a:latin typeface="Cambria Math" panose="02040503050406030204" pitchFamily="18" charset="0"/>
                              <a:ea typeface="Cambria Math"/>
                            </a:rPr>
                          </m:ctrlPr>
                        </m:sSupPr>
                        <m:e>
                          <m:r>
                            <a:rPr lang="en-US" b="0" i="1" smtClean="0">
                              <a:latin typeface="Cambria Math"/>
                              <a:ea typeface="Cambria Math"/>
                            </a:rPr>
                            <m:t>𝑘</m:t>
                          </m:r>
                        </m:e>
                        <m:sup>
                          <m:r>
                            <a:rPr lang="en-US" b="0" i="1" smtClean="0">
                              <a:latin typeface="Cambria Math"/>
                              <a:ea typeface="Cambria Math"/>
                            </a:rPr>
                            <m:t>−</m:t>
                          </m:r>
                          <m:r>
                            <a:rPr lang="en-US" b="0" i="1" smtClean="0">
                              <a:latin typeface="Cambria Math"/>
                              <a:ea typeface="Cambria Math"/>
                            </a:rPr>
                            <m:t>𝛾</m:t>
                          </m:r>
                        </m:sup>
                      </m:sSup>
                    </m:oMath>
                  </m:oMathPara>
                </a14:m>
                <a:endParaRPr lang="en-US" dirty="0"/>
              </a:p>
            </p:txBody>
          </p:sp>
        </mc:Choice>
        <mc:Fallback xmlns="">
          <p:sp>
            <p:nvSpPr>
              <p:cNvPr id="11" name="TextBox 10"/>
              <p:cNvSpPr txBox="1">
                <a:spLocks noRot="1" noChangeAspect="1" noMove="1" noResize="1" noEditPoints="1" noAdjustHandles="1" noChangeArrowheads="1" noChangeShapeType="1" noTextEdit="1"/>
              </p:cNvSpPr>
              <p:nvPr/>
            </p:nvSpPr>
            <p:spPr>
              <a:xfrm>
                <a:off x="4333187" y="868893"/>
                <a:ext cx="2474715" cy="695190"/>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979021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7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8" grpId="0"/>
      <p:bldP spid="3073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Trajan Pro"/>
                <a:ea typeface="Helvetica" pitchFamily="36" charset="0"/>
                <a:cs typeface="Trajan Pro"/>
              </a:rPr>
              <a:t>Section 4					</a:t>
            </a:r>
            <a:endParaRPr lang="en-US" sz="1600" dirty="0">
              <a:solidFill>
                <a:srgbClr val="FFFFFF"/>
              </a:solidFill>
              <a:latin typeface="Trajan Pro"/>
              <a:cs typeface="Trajan Pro"/>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pic>
        <p:nvPicPr>
          <p:cNvPr id="7" name="Picture 6"/>
          <p:cNvPicPr>
            <a:picLocks noChangeAspect="1"/>
          </p:cNvPicPr>
          <p:nvPr/>
        </p:nvPicPr>
        <p:blipFill>
          <a:blip r:embed="rId3"/>
          <a:stretch>
            <a:fillRect/>
          </a:stretch>
        </p:blipFill>
        <p:spPr>
          <a:xfrm>
            <a:off x="2254250" y="1365250"/>
            <a:ext cx="4127500" cy="2984500"/>
          </a:xfrm>
          <a:prstGeom prst="rect">
            <a:avLst/>
          </a:prstGeom>
        </p:spPr>
      </p:pic>
    </p:spTree>
    <p:extLst>
      <p:ext uri="{BB962C8B-B14F-4D97-AF65-F5344CB8AC3E}">
        <p14:creationId xmlns:p14="http://schemas.microsoft.com/office/powerpoint/2010/main" val="2217353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6084" name="Object 4"/>
          <p:cNvGraphicFramePr>
            <a:graphicFrameLocks noChangeAspect="1"/>
          </p:cNvGraphicFramePr>
          <p:nvPr/>
        </p:nvGraphicFramePr>
        <p:xfrm>
          <a:off x="93663" y="2162706"/>
          <a:ext cx="1792288" cy="427037"/>
        </p:xfrm>
        <a:graphic>
          <a:graphicData uri="http://schemas.openxmlformats.org/presentationml/2006/ole">
            <mc:AlternateContent xmlns:mc="http://schemas.openxmlformats.org/markup-compatibility/2006">
              <mc:Choice xmlns:v="urn:schemas-microsoft-com:vml" Requires="v">
                <p:oleObj name="Equation" r:id="rId3" imgW="1333500" imgH="381000" progId="Equation.3">
                  <p:embed/>
                </p:oleObj>
              </mc:Choice>
              <mc:Fallback>
                <p:oleObj name="Equation" r:id="rId3" imgW="1333500" imgH="381000" progId="Equation.3">
                  <p:embed/>
                  <p:pic>
                    <p:nvPicPr>
                      <p:cNvPr id="46084"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63" y="2162706"/>
                        <a:ext cx="1792288" cy="427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094"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dirty="0">
                <a:solidFill>
                  <a:schemeClr val="bg1"/>
                </a:solidFill>
                <a:latin typeface="Helvetica" pitchFamily="-84" charset="0"/>
                <a:ea typeface="Helvetica" pitchFamily="-84" charset="0"/>
                <a:cs typeface="Helvetica" pitchFamily="-84" charset="0"/>
              </a:rPr>
              <a:t>NUMERICAL SIMULATION OF THE BA MODEL</a:t>
            </a:r>
          </a:p>
          <a:p>
            <a:pPr>
              <a:spcBef>
                <a:spcPct val="20000"/>
              </a:spcBef>
            </a:pPr>
            <a:r>
              <a:rPr lang="en-US" sz="2000" b="1" dirty="0">
                <a:solidFill>
                  <a:schemeClr val="bg1"/>
                </a:solidFill>
                <a:latin typeface="Helvetica" pitchFamily="-84" charset="0"/>
                <a:ea typeface="Helvetica" pitchFamily="-84" charset="0"/>
                <a:cs typeface="Helvetica" pitchFamily="-84" charset="0"/>
              </a:rPr>
              <a:t> </a:t>
            </a:r>
          </a:p>
        </p:txBody>
      </p:sp>
      <p:pic>
        <p:nvPicPr>
          <p:cNvPr id="2" name="Picture 1"/>
          <p:cNvPicPr>
            <a:picLocks noChangeAspect="1"/>
          </p:cNvPicPr>
          <p:nvPr/>
        </p:nvPicPr>
        <p:blipFill>
          <a:blip r:embed="rId5"/>
          <a:stretch>
            <a:fillRect/>
          </a:stretch>
        </p:blipFill>
        <p:spPr>
          <a:xfrm>
            <a:off x="1885950" y="584200"/>
            <a:ext cx="3435349" cy="5086593"/>
          </a:xfrm>
          <a:prstGeom prst="rect">
            <a:avLst/>
          </a:prstGeom>
        </p:spPr>
      </p:pic>
      <p:pic>
        <p:nvPicPr>
          <p:cNvPr id="16" name="Picture 15"/>
          <p:cNvPicPr>
            <a:picLocks noChangeAspect="1"/>
          </p:cNvPicPr>
          <p:nvPr/>
        </p:nvPicPr>
        <p:blipFill>
          <a:blip r:embed="rId6"/>
          <a:stretch>
            <a:fillRect/>
          </a:stretch>
        </p:blipFill>
        <p:spPr>
          <a:xfrm>
            <a:off x="5570536" y="900112"/>
            <a:ext cx="3227917" cy="1819047"/>
          </a:xfrm>
          <a:prstGeom prst="rect">
            <a:avLst/>
          </a:prstGeom>
        </p:spPr>
      </p:pic>
      <p:pic>
        <p:nvPicPr>
          <p:cNvPr id="4" name="Picture 3"/>
          <p:cNvPicPr>
            <a:picLocks noChangeAspect="1"/>
          </p:cNvPicPr>
          <p:nvPr/>
        </p:nvPicPr>
        <p:blipFill>
          <a:blip r:embed="rId7"/>
          <a:stretch>
            <a:fillRect/>
          </a:stretch>
        </p:blipFill>
        <p:spPr>
          <a:xfrm>
            <a:off x="5570536" y="3797300"/>
            <a:ext cx="3227917" cy="1270000"/>
          </a:xfrm>
          <a:prstGeom prst="rect">
            <a:avLst/>
          </a:prstGeom>
        </p:spPr>
      </p:pic>
    </p:spTree>
    <p:extLst>
      <p:ext uri="{BB962C8B-B14F-4D97-AF65-F5344CB8AC3E}">
        <p14:creationId xmlns:p14="http://schemas.microsoft.com/office/powerpoint/2010/main" val="1512603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6" name="Picture 10"/>
          <p:cNvPicPr>
            <a:picLocks noChangeAspect="1"/>
          </p:cNvPicPr>
          <p:nvPr/>
        </p:nvPicPr>
        <p:blipFill>
          <a:blip r:embed="rId2"/>
          <a:srcRect/>
          <a:stretch>
            <a:fillRect/>
          </a:stretch>
        </p:blipFill>
        <p:spPr bwMode="auto">
          <a:xfrm>
            <a:off x="1531938" y="1169988"/>
            <a:ext cx="5192712" cy="3427412"/>
          </a:xfrm>
          <a:prstGeom prst="rect">
            <a:avLst/>
          </a:prstGeom>
          <a:noFill/>
          <a:ln w="9525">
            <a:noFill/>
            <a:miter lim="800000"/>
            <a:headEnd/>
            <a:tailEnd/>
          </a:ln>
        </p:spPr>
      </p:pic>
      <p:pic>
        <p:nvPicPr>
          <p:cNvPr id="46087" name="Picture 11"/>
          <p:cNvPicPr>
            <a:picLocks noChangeAspect="1"/>
          </p:cNvPicPr>
          <p:nvPr/>
        </p:nvPicPr>
        <p:blipFill>
          <a:blip r:embed="rId3"/>
          <a:srcRect/>
          <a:stretch>
            <a:fillRect/>
          </a:stretch>
        </p:blipFill>
        <p:spPr bwMode="auto">
          <a:xfrm>
            <a:off x="758825" y="4624388"/>
            <a:ext cx="6553200" cy="850900"/>
          </a:xfrm>
          <a:prstGeom prst="rect">
            <a:avLst/>
          </a:prstGeom>
          <a:noFill/>
          <a:ln w="9525">
            <a:noFill/>
            <a:miter lim="800000"/>
            <a:headEnd/>
            <a:tailEnd/>
          </a:ln>
        </p:spPr>
      </p:pic>
      <p:graphicFrame>
        <p:nvGraphicFramePr>
          <p:cNvPr id="46082" name="Object 2"/>
          <p:cNvGraphicFramePr>
            <a:graphicFrameLocks noChangeAspect="1"/>
          </p:cNvGraphicFramePr>
          <p:nvPr/>
        </p:nvGraphicFramePr>
        <p:xfrm>
          <a:off x="3332163" y="3103563"/>
          <a:ext cx="566737" cy="217487"/>
        </p:xfrm>
        <a:graphic>
          <a:graphicData uri="http://schemas.openxmlformats.org/presentationml/2006/ole">
            <mc:AlternateContent xmlns:mc="http://schemas.openxmlformats.org/markup-compatibility/2006">
              <mc:Choice xmlns:v="urn:schemas-microsoft-com:vml" Requires="v">
                <p:oleObj name="Equation" r:id="rId4" imgW="330200" imgH="152400" progId="Equation.3">
                  <p:embed/>
                </p:oleObj>
              </mc:Choice>
              <mc:Fallback>
                <p:oleObj name="Equation" r:id="rId4" imgW="330200" imgH="152400" progId="Equation.3">
                  <p:embed/>
                  <p:pic>
                    <p:nvPicPr>
                      <p:cNvPr id="46082"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32163" y="3103563"/>
                        <a:ext cx="566737" cy="217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6083" name="Object 6"/>
          <p:cNvGraphicFramePr>
            <a:graphicFrameLocks noChangeAspect="1"/>
          </p:cNvGraphicFramePr>
          <p:nvPr/>
        </p:nvGraphicFramePr>
        <p:xfrm>
          <a:off x="6856413" y="3789363"/>
          <a:ext cx="2197100" cy="625475"/>
        </p:xfrm>
        <a:graphic>
          <a:graphicData uri="http://schemas.openxmlformats.org/presentationml/2006/ole">
            <mc:AlternateContent xmlns:mc="http://schemas.openxmlformats.org/markup-compatibility/2006">
              <mc:Choice xmlns:v="urn:schemas-microsoft-com:vml" Requires="v">
                <p:oleObj name="Equation" r:id="rId6" imgW="1371600" imgH="469900" progId="Equation.3">
                  <p:embed/>
                </p:oleObj>
              </mc:Choice>
              <mc:Fallback>
                <p:oleObj name="Equation" r:id="rId6" imgW="1371600" imgH="469900" progId="Equation.3">
                  <p:embed/>
                  <p:pic>
                    <p:nvPicPr>
                      <p:cNvPr id="46083"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6413" y="3789363"/>
                        <a:ext cx="2197100" cy="625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088" name="TextBox 13"/>
          <p:cNvSpPr txBox="1">
            <a:spLocks noChangeArrowheads="1"/>
          </p:cNvSpPr>
          <p:nvPr/>
        </p:nvSpPr>
        <p:spPr bwMode="auto">
          <a:xfrm>
            <a:off x="6788150" y="1785938"/>
            <a:ext cx="1944688" cy="923925"/>
          </a:xfrm>
          <a:prstGeom prst="rect">
            <a:avLst/>
          </a:prstGeom>
          <a:noFill/>
          <a:ln w="9525">
            <a:noFill/>
            <a:miter lim="800000"/>
            <a:headEnd/>
            <a:tailEnd/>
          </a:ln>
        </p:spPr>
        <p:txBody>
          <a:bodyPr>
            <a:prstTxWarp prst="textNoShape">
              <a:avLst/>
            </a:prstTxWarp>
            <a:spAutoFit/>
          </a:bodyPr>
          <a:lstStyle/>
          <a:p>
            <a:r>
              <a:rPr lang="hu-HU">
                <a:solidFill>
                  <a:srgbClr val="FF0000"/>
                </a:solidFill>
                <a:latin typeface="Helvetica" pitchFamily="-84" charset="0"/>
                <a:ea typeface="Helvetica" pitchFamily="-84" charset="0"/>
                <a:cs typeface="Helvetica" pitchFamily="-84" charset="0"/>
              </a:rPr>
              <a:t>Stationarity: </a:t>
            </a:r>
          </a:p>
          <a:p>
            <a:r>
              <a:rPr lang="hu-HU" i="1">
                <a:latin typeface="Helvetica" pitchFamily="-84" charset="0"/>
                <a:ea typeface="Helvetica" pitchFamily="-84" charset="0"/>
                <a:cs typeface="Helvetica" pitchFamily="-84" charset="0"/>
              </a:rPr>
              <a:t>P(k) </a:t>
            </a:r>
            <a:r>
              <a:rPr lang="hu-HU">
                <a:latin typeface="Helvetica" pitchFamily="-84" charset="0"/>
                <a:ea typeface="Helvetica" pitchFamily="-84" charset="0"/>
                <a:cs typeface="Helvetica" pitchFamily="-84" charset="0"/>
              </a:rPr>
              <a:t>independent of </a:t>
            </a:r>
            <a:r>
              <a:rPr lang="hu-HU" i="1">
                <a:latin typeface="Helvetica" pitchFamily="-84" charset="0"/>
                <a:ea typeface="Helvetica" pitchFamily="-84" charset="0"/>
                <a:cs typeface="Helvetica" pitchFamily="-84" charset="0"/>
              </a:rPr>
              <a:t>N</a:t>
            </a:r>
          </a:p>
        </p:txBody>
      </p:sp>
      <p:sp>
        <p:nvSpPr>
          <p:cNvPr id="46089" name="TextBox 14"/>
          <p:cNvSpPr txBox="1">
            <a:spLocks noChangeArrowheads="1"/>
          </p:cNvSpPr>
          <p:nvPr/>
        </p:nvSpPr>
        <p:spPr bwMode="auto">
          <a:xfrm>
            <a:off x="2327275" y="900113"/>
            <a:ext cx="992188" cy="307975"/>
          </a:xfrm>
          <a:prstGeom prst="rect">
            <a:avLst/>
          </a:prstGeom>
          <a:noFill/>
          <a:ln w="9525">
            <a:noFill/>
            <a:miter lim="800000"/>
            <a:headEnd/>
            <a:tailEnd/>
          </a:ln>
        </p:spPr>
        <p:txBody>
          <a:bodyPr wrap="none">
            <a:prstTxWarp prst="textNoShape">
              <a:avLst/>
            </a:prstTxWarp>
            <a:spAutoFit/>
          </a:bodyPr>
          <a:lstStyle/>
          <a:p>
            <a:r>
              <a:rPr lang="hu-HU" sz="1400">
                <a:latin typeface="Helvetica" pitchFamily="-84" charset="0"/>
                <a:ea typeface="Helvetica" pitchFamily="-84" charset="0"/>
                <a:cs typeface="Helvetica" pitchFamily="-84" charset="0"/>
              </a:rPr>
              <a:t>m=</a:t>
            </a:r>
            <a:r>
              <a:rPr lang="hu-HU" sz="1400">
                <a:solidFill>
                  <a:srgbClr val="FF0000"/>
                </a:solidFill>
                <a:latin typeface="Helvetica" pitchFamily="-84" charset="0"/>
                <a:ea typeface="Helvetica" pitchFamily="-84" charset="0"/>
                <a:cs typeface="Helvetica" pitchFamily="-84" charset="0"/>
              </a:rPr>
              <a:t>1,3,5,7</a:t>
            </a:r>
          </a:p>
        </p:txBody>
      </p:sp>
      <p:sp>
        <p:nvSpPr>
          <p:cNvPr id="46090" name="TextBox 15"/>
          <p:cNvSpPr txBox="1">
            <a:spLocks noChangeArrowheads="1"/>
          </p:cNvSpPr>
          <p:nvPr/>
        </p:nvSpPr>
        <p:spPr bwMode="auto">
          <a:xfrm>
            <a:off x="4378325" y="908050"/>
            <a:ext cx="2465388" cy="307975"/>
          </a:xfrm>
          <a:prstGeom prst="rect">
            <a:avLst/>
          </a:prstGeom>
          <a:noFill/>
          <a:ln w="9525">
            <a:noFill/>
            <a:miter lim="800000"/>
            <a:headEnd/>
            <a:tailEnd/>
          </a:ln>
        </p:spPr>
        <p:txBody>
          <a:bodyPr wrap="none">
            <a:prstTxWarp prst="textNoShape">
              <a:avLst/>
            </a:prstTxWarp>
            <a:spAutoFit/>
          </a:bodyPr>
          <a:lstStyle/>
          <a:p>
            <a:r>
              <a:rPr lang="hu-HU" sz="1400">
                <a:latin typeface="Helvetica" pitchFamily="-84" charset="0"/>
                <a:ea typeface="Helvetica" pitchFamily="-84" charset="0"/>
                <a:cs typeface="Helvetica" pitchFamily="-84" charset="0"/>
              </a:rPr>
              <a:t>N=</a:t>
            </a:r>
            <a:r>
              <a:rPr lang="hu-HU" sz="1400">
                <a:solidFill>
                  <a:srgbClr val="FF0000"/>
                </a:solidFill>
                <a:latin typeface="Helvetica" pitchFamily="-84" charset="0"/>
                <a:ea typeface="Helvetica" pitchFamily="-84" charset="0"/>
                <a:cs typeface="Helvetica" pitchFamily="-84" charset="0"/>
              </a:rPr>
              <a:t>100,000;150,000;200,000</a:t>
            </a:r>
          </a:p>
        </p:txBody>
      </p:sp>
      <p:sp>
        <p:nvSpPr>
          <p:cNvPr id="46091" name="TextBox 16"/>
          <p:cNvSpPr txBox="1">
            <a:spLocks noChangeArrowheads="1"/>
          </p:cNvSpPr>
          <p:nvPr/>
        </p:nvSpPr>
        <p:spPr bwMode="auto">
          <a:xfrm>
            <a:off x="6789738" y="3097213"/>
            <a:ext cx="1943100" cy="646112"/>
          </a:xfrm>
          <a:prstGeom prst="rect">
            <a:avLst/>
          </a:prstGeom>
          <a:noFill/>
          <a:ln w="9525">
            <a:noFill/>
            <a:miter lim="800000"/>
            <a:headEnd/>
            <a:tailEnd/>
          </a:ln>
        </p:spPr>
        <p:txBody>
          <a:bodyPr wrap="none">
            <a:prstTxWarp prst="textNoShape">
              <a:avLst/>
            </a:prstTxWarp>
            <a:spAutoFit/>
          </a:bodyPr>
          <a:lstStyle/>
          <a:p>
            <a:r>
              <a:rPr lang="hu-HU">
                <a:solidFill>
                  <a:srgbClr val="FF0000"/>
                </a:solidFill>
                <a:latin typeface="Helvetica" pitchFamily="-84" charset="0"/>
                <a:ea typeface="Helvetica" pitchFamily="-84" charset="0"/>
                <a:cs typeface="Helvetica" pitchFamily="-84" charset="0"/>
              </a:rPr>
              <a:t>Insert: </a:t>
            </a:r>
          </a:p>
          <a:p>
            <a:r>
              <a:rPr lang="hu-HU">
                <a:latin typeface="Helvetica" pitchFamily="-84" charset="0"/>
                <a:ea typeface="Helvetica" pitchFamily="-84" charset="0"/>
                <a:cs typeface="Helvetica" pitchFamily="-84" charset="0"/>
              </a:rPr>
              <a:t>degree dynamics</a:t>
            </a:r>
          </a:p>
        </p:txBody>
      </p:sp>
      <p:graphicFrame>
        <p:nvGraphicFramePr>
          <p:cNvPr id="46084" name="Object 4"/>
          <p:cNvGraphicFramePr>
            <a:graphicFrameLocks noChangeAspect="1"/>
          </p:cNvGraphicFramePr>
          <p:nvPr/>
        </p:nvGraphicFramePr>
        <p:xfrm>
          <a:off x="0" y="1573213"/>
          <a:ext cx="1792288" cy="427037"/>
        </p:xfrm>
        <a:graphic>
          <a:graphicData uri="http://schemas.openxmlformats.org/presentationml/2006/ole">
            <mc:AlternateContent xmlns:mc="http://schemas.openxmlformats.org/markup-compatibility/2006">
              <mc:Choice xmlns:v="urn:schemas-microsoft-com:vml" Requires="v">
                <p:oleObj name="Equation" r:id="rId8" imgW="1333500" imgH="381000" progId="Equation.3">
                  <p:embed/>
                </p:oleObj>
              </mc:Choice>
              <mc:Fallback>
                <p:oleObj name="Equation" r:id="rId8" imgW="1333500" imgH="381000" progId="Equation.3">
                  <p:embed/>
                  <p:pic>
                    <p:nvPicPr>
                      <p:cNvPr id="46084" name="Object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0" y="1573213"/>
                        <a:ext cx="1792288" cy="4270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092" name="TextBox 18"/>
          <p:cNvSpPr txBox="1">
            <a:spLocks noChangeArrowheads="1"/>
          </p:cNvSpPr>
          <p:nvPr/>
        </p:nvSpPr>
        <p:spPr bwMode="auto">
          <a:xfrm>
            <a:off x="0" y="1249363"/>
            <a:ext cx="1724025" cy="369887"/>
          </a:xfrm>
          <a:prstGeom prst="rect">
            <a:avLst/>
          </a:prstGeom>
          <a:noFill/>
          <a:ln w="9525">
            <a:noFill/>
            <a:miter lim="800000"/>
            <a:headEnd/>
            <a:tailEnd/>
          </a:ln>
        </p:spPr>
        <p:txBody>
          <a:bodyPr wrap="none">
            <a:prstTxWarp prst="textNoShape">
              <a:avLst/>
            </a:prstTxWarp>
            <a:spAutoFit/>
          </a:bodyPr>
          <a:lstStyle/>
          <a:p>
            <a:r>
              <a:rPr lang="hu-HU">
                <a:solidFill>
                  <a:srgbClr val="FF0000"/>
                </a:solidFill>
                <a:latin typeface="Helvetica" pitchFamily="-84" charset="0"/>
                <a:ea typeface="Helvetica" pitchFamily="-84" charset="0"/>
                <a:cs typeface="Helvetica" pitchFamily="-84" charset="0"/>
              </a:rPr>
              <a:t>m-dependence</a:t>
            </a:r>
          </a:p>
        </p:txBody>
      </p:sp>
      <p:sp>
        <p:nvSpPr>
          <p:cNvPr id="46094"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a:solidFill>
                  <a:schemeClr val="bg1"/>
                </a:solidFill>
                <a:latin typeface="Helvetica" pitchFamily="-84" charset="0"/>
                <a:ea typeface="Helvetica" pitchFamily="-84" charset="0"/>
                <a:cs typeface="Helvetica" pitchFamily="-84" charset="0"/>
              </a:rPr>
              <a:t>NUMERICAL SIMULATION OF THE BA MODEL</a:t>
            </a:r>
          </a:p>
          <a:p>
            <a:pPr>
              <a:spcBef>
                <a:spcPct val="20000"/>
              </a:spcBef>
            </a:pPr>
            <a:r>
              <a:rPr lang="en-US" sz="2000" b="1">
                <a:solidFill>
                  <a:schemeClr val="bg1"/>
                </a:solidFill>
                <a:latin typeface="Helvetica" pitchFamily="-84" charset="0"/>
                <a:ea typeface="Helvetica" pitchFamily="-84" charset="0"/>
                <a:cs typeface="Helvetica" pitchFamily="-84" charset="0"/>
              </a:rPr>
              <a:t> </a:t>
            </a:r>
          </a:p>
        </p:txBody>
      </p:sp>
      <p:graphicFrame>
        <p:nvGraphicFramePr>
          <p:cNvPr id="46085" name="Object 10"/>
          <p:cNvGraphicFramePr>
            <a:graphicFrameLocks noChangeAspect="1"/>
          </p:cNvGraphicFramePr>
          <p:nvPr/>
        </p:nvGraphicFramePr>
        <p:xfrm>
          <a:off x="4763" y="2122488"/>
          <a:ext cx="1579562" cy="523875"/>
        </p:xfrm>
        <a:graphic>
          <a:graphicData uri="http://schemas.openxmlformats.org/presentationml/2006/ole">
            <mc:AlternateContent xmlns:mc="http://schemas.openxmlformats.org/markup-compatibility/2006">
              <mc:Choice xmlns:v="urn:schemas-microsoft-com:vml" Requires="v">
                <p:oleObj name="Equation" r:id="rId10" imgW="1054100" imgH="419100" progId="Equation.3">
                  <p:embed/>
                </p:oleObj>
              </mc:Choice>
              <mc:Fallback>
                <p:oleObj name="Equation" r:id="rId10" imgW="1054100" imgH="419100" progId="Equation.3">
                  <p:embed/>
                  <p:pic>
                    <p:nvPicPr>
                      <p:cNvPr id="46085" name="Object 1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763" y="2122488"/>
                        <a:ext cx="1579562" cy="523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 name="TextBox 3"/>
          <p:cNvSpPr txBox="1">
            <a:spLocks noChangeArrowheads="1"/>
          </p:cNvSpPr>
          <p:nvPr/>
        </p:nvSpPr>
        <p:spPr bwMode="auto">
          <a:xfrm>
            <a:off x="5638800" y="5400675"/>
            <a:ext cx="3429000"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84" charset="0"/>
                <a:ea typeface="Helvetica" pitchFamily="-84" charset="0"/>
                <a:cs typeface="Helvetica" pitchFamily="-84" charset="0"/>
              </a:rPr>
              <a:t>Network Science: Evolving Network Models </a:t>
            </a:r>
            <a:r>
              <a:rPr lang="en-US" sz="600" i="1" dirty="0">
                <a:solidFill>
                  <a:srgbClr val="BFBFBF"/>
                </a:solidFill>
                <a:latin typeface="Helvetica" pitchFamily="-84" charset="0"/>
                <a:ea typeface="Helvetica" pitchFamily="-84" charset="0"/>
                <a:cs typeface="Helvetica" pitchFamily="-84" charset="0"/>
              </a:rPr>
              <a:t> </a:t>
            </a:r>
          </a:p>
        </p:txBody>
      </p:sp>
    </p:spTree>
    <p:extLst>
      <p:ext uri="{BB962C8B-B14F-4D97-AF65-F5344CB8AC3E}">
        <p14:creationId xmlns:p14="http://schemas.microsoft.com/office/powerpoint/2010/main" val="3972786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0" y="0"/>
            <a:ext cx="9144000" cy="5715000"/>
          </a:xfrm>
        </p:spPr>
        <p:txBody>
          <a:bodyPr/>
          <a:lstStyle/>
          <a:p>
            <a:r>
              <a:rPr lang="hu-HU" sz="2400" dirty="0">
                <a:ea typeface="ＭＳ Ｐゴシック" charset="-128"/>
                <a:cs typeface="ＭＳ Ｐゴシック" charset="-128"/>
              </a:rPr>
              <a:t>The mean field theory offers the correct scaling, BUT it provides the wrong coefficient of the degree distribution. </a:t>
            </a:r>
            <a:br>
              <a:rPr lang="hu-HU" sz="2400" dirty="0">
                <a:ea typeface="ＭＳ Ｐゴシック" charset="-128"/>
                <a:cs typeface="ＭＳ Ｐゴシック" charset="-128"/>
              </a:rPr>
            </a:br>
            <a:br>
              <a:rPr lang="hu-HU" sz="2400" dirty="0">
                <a:ea typeface="ＭＳ Ｐゴシック" charset="-128"/>
                <a:cs typeface="ＭＳ Ｐゴシック" charset="-128"/>
              </a:rPr>
            </a:br>
            <a:r>
              <a:rPr lang="hu-HU" sz="2400" dirty="0">
                <a:ea typeface="ＭＳ Ｐゴシック" charset="-128"/>
                <a:cs typeface="ＭＳ Ｐゴシック" charset="-128"/>
              </a:rPr>
              <a:t>So assymptotically it is correct (k</a:t>
            </a:r>
            <a:r>
              <a:rPr lang="en-US" sz="2400" dirty="0" err="1">
                <a:ea typeface="ＭＳ Ｐゴシック" charset="-128"/>
                <a:cs typeface="ＭＳ Ｐゴシック" charset="-128"/>
                <a:sym typeface="Wingdings" pitchFamily="-84" charset="2"/>
              </a:rPr>
              <a:t></a:t>
            </a:r>
            <a:r>
              <a:rPr lang="en-US" sz="2400" dirty="0">
                <a:ea typeface="ＭＳ Ｐゴシック" charset="-128"/>
                <a:cs typeface="ＭＳ Ｐゴシック" charset="-128"/>
                <a:sym typeface="Wingdings" pitchFamily="-84" charset="2"/>
              </a:rPr>
              <a:t> ∞)</a:t>
            </a:r>
            <a:r>
              <a:rPr lang="hu-HU" sz="2400" dirty="0">
                <a:ea typeface="ＭＳ Ｐゴシック" charset="-128"/>
                <a:cs typeface="ＭＳ Ｐゴシック" charset="-128"/>
              </a:rPr>
              <a:t>, but not correct in details (particularly for small k). </a:t>
            </a:r>
            <a:br>
              <a:rPr lang="hu-HU" sz="2400" dirty="0">
                <a:ea typeface="ＭＳ Ｐゴシック" charset="-128"/>
                <a:cs typeface="ＭＳ Ｐゴシック" charset="-128"/>
              </a:rPr>
            </a:br>
            <a:br>
              <a:rPr lang="hu-HU" sz="2400" dirty="0">
                <a:ea typeface="ＭＳ Ｐゴシック" charset="-128"/>
                <a:cs typeface="ＭＳ Ｐゴシック" charset="-128"/>
              </a:rPr>
            </a:br>
            <a:r>
              <a:rPr lang="hu-HU" sz="2400" dirty="0">
                <a:ea typeface="ＭＳ Ｐゴシック" charset="-128"/>
                <a:cs typeface="ＭＳ Ｐゴシック" charset="-128"/>
              </a:rPr>
              <a:t>To fix it, we need to calculate P(k) exactly, which we will do next using a rate equation based approach.</a:t>
            </a:r>
          </a:p>
        </p:txBody>
      </p:sp>
      <p:sp>
        <p:nvSpPr>
          <p:cNvPr id="4" name="TextBox 3"/>
          <p:cNvSpPr txBox="1">
            <a:spLocks noChangeArrowheads="1"/>
          </p:cNvSpPr>
          <p:nvPr/>
        </p:nvSpPr>
        <p:spPr bwMode="auto">
          <a:xfrm>
            <a:off x="5638800" y="5400675"/>
            <a:ext cx="3429000"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84" charset="0"/>
                <a:ea typeface="Helvetica" pitchFamily="-84" charset="0"/>
                <a:cs typeface="Helvetica" pitchFamily="-84" charset="0"/>
              </a:rPr>
              <a:t>Network Science: Evolving Network Models </a:t>
            </a:r>
            <a:r>
              <a:rPr lang="en-US" sz="600" i="1" dirty="0">
                <a:solidFill>
                  <a:srgbClr val="BFBFBF"/>
                </a:solidFill>
                <a:latin typeface="Helvetica" pitchFamily="-84" charset="0"/>
                <a:ea typeface="Helvetica" pitchFamily="-84" charset="0"/>
                <a:cs typeface="Helvetica" pitchFamily="-84" charset="0"/>
              </a:rPr>
              <a:t> </a:t>
            </a:r>
          </a:p>
        </p:txBody>
      </p:sp>
    </p:spTree>
    <p:extLst>
      <p:ext uri="{BB962C8B-B14F-4D97-AF65-F5344CB8AC3E}">
        <p14:creationId xmlns:p14="http://schemas.microsoft.com/office/powerpoint/2010/main" val="32375098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5"/>
          <p:cNvGraphicFramePr>
            <a:graphicFrameLocks noChangeAspect="1"/>
          </p:cNvGraphicFramePr>
          <p:nvPr/>
        </p:nvGraphicFramePr>
        <p:xfrm>
          <a:off x="1127125" y="4305300"/>
          <a:ext cx="6045200" cy="542925"/>
        </p:xfrm>
        <a:graphic>
          <a:graphicData uri="http://schemas.openxmlformats.org/presentationml/2006/ole">
            <mc:AlternateContent xmlns:mc="http://schemas.openxmlformats.org/markup-compatibility/2006">
              <mc:Choice xmlns:v="urn:schemas-microsoft-com:vml" Requires="v">
                <p:oleObj name="Equation" r:id="rId2" imgW="3302000" imgH="355600" progId="Equation.3">
                  <p:embed/>
                </p:oleObj>
              </mc:Choice>
              <mc:Fallback>
                <p:oleObj name="Equation" r:id="rId2" imgW="3302000" imgH="355600" progId="Equation.3">
                  <p:embed/>
                  <p:pic>
                    <p:nvPicPr>
                      <p:cNvPr id="3277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25" y="4305300"/>
                        <a:ext cx="6045200"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968" name="Text Box 13"/>
          <p:cNvSpPr txBox="1">
            <a:spLocks noChangeArrowheads="1"/>
          </p:cNvSpPr>
          <p:nvPr/>
        </p:nvSpPr>
        <p:spPr bwMode="auto">
          <a:xfrm>
            <a:off x="6350" y="5451475"/>
            <a:ext cx="7010400" cy="214313"/>
          </a:xfrm>
          <a:prstGeom prst="rect">
            <a:avLst/>
          </a:prstGeom>
          <a:noFill/>
          <a:ln w="9525">
            <a:noFill/>
            <a:miter lim="800000"/>
            <a:headEnd/>
            <a:tailEnd/>
          </a:ln>
        </p:spPr>
        <p:txBody>
          <a:bodyPr>
            <a:prstTxWarp prst="textNoShape">
              <a:avLst/>
            </a:prstTxWarp>
            <a:spAutoFit/>
          </a:bodyPr>
          <a:lstStyle/>
          <a:p>
            <a:pPr>
              <a:spcBef>
                <a:spcPct val="50000"/>
              </a:spcBef>
            </a:pPr>
            <a:r>
              <a:rPr lang="en-US" sz="800">
                <a:solidFill>
                  <a:srgbClr val="000000"/>
                </a:solidFill>
                <a:latin typeface="Helvetica" pitchFamily="-84" charset="0"/>
                <a:ea typeface="Arial" pitchFamily="-84" charset="0"/>
                <a:cs typeface="Arial" pitchFamily="-84" charset="0"/>
              </a:rPr>
              <a:t>A.-L.Barabási, R. Albert and H. Jeong, </a:t>
            </a:r>
            <a:r>
              <a:rPr lang="en-US" sz="800" i="1">
                <a:solidFill>
                  <a:srgbClr val="000000"/>
                </a:solidFill>
                <a:latin typeface="Helvetica" pitchFamily="-84" charset="0"/>
                <a:ea typeface="Arial" pitchFamily="-84" charset="0"/>
                <a:cs typeface="Arial" pitchFamily="-84" charset="0"/>
              </a:rPr>
              <a:t>Physica </a:t>
            </a:r>
            <a:r>
              <a:rPr lang="en-US" sz="800">
                <a:solidFill>
                  <a:srgbClr val="000000"/>
                </a:solidFill>
                <a:latin typeface="Helvetica" pitchFamily="-84" charset="0"/>
                <a:ea typeface="Arial" pitchFamily="-84" charset="0"/>
                <a:cs typeface="Arial" pitchFamily="-84" charset="0"/>
              </a:rPr>
              <a:t>A </a:t>
            </a:r>
            <a:r>
              <a:rPr lang="en-US" sz="800" b="1">
                <a:solidFill>
                  <a:srgbClr val="000000"/>
                </a:solidFill>
                <a:latin typeface="Helvetica" pitchFamily="-84" charset="0"/>
                <a:ea typeface="Arial" pitchFamily="-84" charset="0"/>
                <a:cs typeface="Arial" pitchFamily="-84" charset="0"/>
              </a:rPr>
              <a:t>272,</a:t>
            </a:r>
            <a:r>
              <a:rPr lang="en-US" sz="800">
                <a:solidFill>
                  <a:srgbClr val="000000"/>
                </a:solidFill>
                <a:latin typeface="Helvetica" pitchFamily="-84" charset="0"/>
                <a:ea typeface="Arial" pitchFamily="-84" charset="0"/>
                <a:cs typeface="Arial" pitchFamily="-84" charset="0"/>
              </a:rPr>
              <a:t> 173 (1999)</a:t>
            </a:r>
          </a:p>
        </p:txBody>
      </p:sp>
      <p:graphicFrame>
        <p:nvGraphicFramePr>
          <p:cNvPr id="40963" name="Object 3"/>
          <p:cNvGraphicFramePr>
            <a:graphicFrameLocks noChangeAspect="1"/>
          </p:cNvGraphicFramePr>
          <p:nvPr/>
        </p:nvGraphicFramePr>
        <p:xfrm>
          <a:off x="263525" y="765175"/>
          <a:ext cx="2278063" cy="250825"/>
        </p:xfrm>
        <a:graphic>
          <a:graphicData uri="http://schemas.openxmlformats.org/presentationml/2006/ole">
            <mc:AlternateContent xmlns:mc="http://schemas.openxmlformats.org/markup-compatibility/2006">
              <mc:Choice xmlns:v="urn:schemas-microsoft-com:vml" Requires="v">
                <p:oleObj name="Equation" r:id="rId4" imgW="1244600" imgH="165100" progId="Equation.3">
                  <p:embed/>
                </p:oleObj>
              </mc:Choice>
              <mc:Fallback>
                <p:oleObj name="Equation" r:id="rId4" imgW="1244600" imgH="165100" progId="Equation.3">
                  <p:embed/>
                  <p:pic>
                    <p:nvPicPr>
                      <p:cNvPr id="4096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3525" y="765175"/>
                        <a:ext cx="2278063" cy="2508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969" name="TextBox 15"/>
          <p:cNvSpPr txBox="1">
            <a:spLocks noChangeArrowheads="1"/>
          </p:cNvSpPr>
          <p:nvPr/>
        </p:nvSpPr>
        <p:spPr bwMode="auto">
          <a:xfrm>
            <a:off x="2601913" y="746125"/>
            <a:ext cx="3417887" cy="307975"/>
          </a:xfrm>
          <a:prstGeom prst="rect">
            <a:avLst/>
          </a:prstGeom>
          <a:noFill/>
          <a:ln w="9525">
            <a:noFill/>
            <a:miter lim="800000"/>
            <a:headEnd/>
            <a:tailEnd/>
          </a:ln>
        </p:spPr>
        <p:txBody>
          <a:bodyPr wrap="none">
            <a:prstTxWarp prst="textNoShape">
              <a:avLst/>
            </a:prstTxWarp>
            <a:spAutoFit/>
          </a:bodyPr>
          <a:lstStyle/>
          <a:p>
            <a:r>
              <a:rPr lang="hu-HU" sz="1400">
                <a:latin typeface="Helvetica" pitchFamily="-84" charset="0"/>
                <a:ea typeface="Helvetica" pitchFamily="-84" charset="0"/>
                <a:cs typeface="Helvetica" pitchFamily="-84" charset="0"/>
              </a:rPr>
              <a:t>Number of nodes with degree </a:t>
            </a:r>
            <a:r>
              <a:rPr lang="hu-HU" sz="1400" i="1">
                <a:latin typeface="Helvetica" pitchFamily="-84" charset="0"/>
                <a:ea typeface="Helvetica" pitchFamily="-84" charset="0"/>
                <a:cs typeface="Helvetica" pitchFamily="-84" charset="0"/>
              </a:rPr>
              <a:t>k</a:t>
            </a:r>
            <a:r>
              <a:rPr lang="hu-HU" sz="1400">
                <a:latin typeface="Helvetica" pitchFamily="-84" charset="0"/>
                <a:ea typeface="Helvetica" pitchFamily="-84" charset="0"/>
                <a:cs typeface="Helvetica" pitchFamily="-84" charset="0"/>
              </a:rPr>
              <a:t> at time </a:t>
            </a:r>
            <a:r>
              <a:rPr lang="hu-HU" sz="1400" i="1">
                <a:latin typeface="Helvetica" pitchFamily="-84" charset="0"/>
                <a:ea typeface="Helvetica" pitchFamily="-84" charset="0"/>
                <a:cs typeface="Helvetica" pitchFamily="-84" charset="0"/>
              </a:rPr>
              <a:t>t</a:t>
            </a:r>
            <a:r>
              <a:rPr lang="hu-HU" sz="1400">
                <a:latin typeface="Helvetica" pitchFamily="-84" charset="0"/>
                <a:ea typeface="Helvetica" pitchFamily="-84" charset="0"/>
                <a:cs typeface="Helvetica" pitchFamily="-84" charset="0"/>
              </a:rPr>
              <a:t>.</a:t>
            </a:r>
          </a:p>
        </p:txBody>
      </p:sp>
      <p:graphicFrame>
        <p:nvGraphicFramePr>
          <p:cNvPr id="32772" name="Object 4"/>
          <p:cNvGraphicFramePr>
            <a:graphicFrameLocks noChangeAspect="1"/>
          </p:cNvGraphicFramePr>
          <p:nvPr/>
        </p:nvGraphicFramePr>
        <p:xfrm>
          <a:off x="3336925" y="3111500"/>
          <a:ext cx="1373188" cy="446088"/>
        </p:xfrm>
        <a:graphic>
          <a:graphicData uri="http://schemas.openxmlformats.org/presentationml/2006/ole">
            <mc:AlternateContent xmlns:mc="http://schemas.openxmlformats.org/markup-compatibility/2006">
              <mc:Choice xmlns:v="urn:schemas-microsoft-com:vml" Requires="v">
                <p:oleObj name="Equation" r:id="rId6" imgW="914400" imgH="355600" progId="Equation.3">
                  <p:embed/>
                </p:oleObj>
              </mc:Choice>
              <mc:Fallback>
                <p:oleObj name="Equation" r:id="rId6" imgW="914400" imgH="355600" progId="Equation.3">
                  <p:embed/>
                  <p:pic>
                    <p:nvPicPr>
                      <p:cNvPr id="32772"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336925" y="3111500"/>
                        <a:ext cx="1373188" cy="446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778" name="TextBox 17"/>
          <p:cNvSpPr txBox="1">
            <a:spLocks noChangeArrowheads="1"/>
          </p:cNvSpPr>
          <p:nvPr/>
        </p:nvSpPr>
        <p:spPr bwMode="auto">
          <a:xfrm>
            <a:off x="95250" y="3060700"/>
            <a:ext cx="3127375" cy="522288"/>
          </a:xfrm>
          <a:prstGeom prst="rect">
            <a:avLst/>
          </a:prstGeom>
          <a:noFill/>
          <a:ln w="9525">
            <a:noFill/>
            <a:miter lim="800000"/>
            <a:headEnd/>
            <a:tailEnd/>
          </a:ln>
        </p:spPr>
        <p:txBody>
          <a:bodyPr>
            <a:prstTxWarp prst="textNoShape">
              <a:avLst/>
            </a:prstTxWarp>
            <a:spAutoFit/>
          </a:bodyPr>
          <a:lstStyle/>
          <a:p>
            <a:r>
              <a:rPr lang="hu-HU" sz="1400">
                <a:latin typeface="Helvetica" pitchFamily="-84" charset="0"/>
                <a:ea typeface="Helvetica" pitchFamily="-84" charset="0"/>
                <a:cs typeface="Helvetica" pitchFamily="-84" charset="0"/>
              </a:rPr>
              <a:t>Nr. of degree </a:t>
            </a:r>
            <a:r>
              <a:rPr lang="hu-HU" sz="1400" i="1">
                <a:latin typeface="Helvetica" pitchFamily="-84" charset="0"/>
                <a:ea typeface="Helvetica" pitchFamily="-84" charset="0"/>
                <a:cs typeface="Helvetica" pitchFamily="-84" charset="0"/>
              </a:rPr>
              <a:t>k-1</a:t>
            </a:r>
            <a:r>
              <a:rPr lang="hu-HU" sz="1400">
                <a:latin typeface="Helvetica" pitchFamily="-84" charset="0"/>
                <a:ea typeface="Helvetica" pitchFamily="-84" charset="0"/>
                <a:cs typeface="Helvetica" pitchFamily="-84" charset="0"/>
              </a:rPr>
              <a:t> nodes that acquire a new link, becoming degree </a:t>
            </a:r>
            <a:r>
              <a:rPr lang="hu-HU" sz="1400" i="1">
                <a:latin typeface="Helvetica" pitchFamily="-84" charset="0"/>
                <a:ea typeface="Helvetica" pitchFamily="-84" charset="0"/>
                <a:cs typeface="Helvetica" pitchFamily="-84" charset="0"/>
              </a:rPr>
              <a:t>k</a:t>
            </a:r>
          </a:p>
        </p:txBody>
      </p:sp>
      <p:graphicFrame>
        <p:nvGraphicFramePr>
          <p:cNvPr id="40965" name="Object 5"/>
          <p:cNvGraphicFramePr>
            <a:graphicFrameLocks noChangeAspect="1"/>
          </p:cNvGraphicFramePr>
          <p:nvPr/>
        </p:nvGraphicFramePr>
        <p:xfrm>
          <a:off x="263525" y="1492250"/>
          <a:ext cx="2025650" cy="612775"/>
        </p:xfrm>
        <a:graphic>
          <a:graphicData uri="http://schemas.openxmlformats.org/presentationml/2006/ole">
            <mc:AlternateContent xmlns:mc="http://schemas.openxmlformats.org/markup-compatibility/2006">
              <mc:Choice xmlns:v="urn:schemas-microsoft-com:vml" Requires="v">
                <p:oleObj name="Equation" r:id="rId8" imgW="1295400" imgH="469900" progId="Equation.3">
                  <p:embed/>
                </p:oleObj>
              </mc:Choice>
              <mc:Fallback>
                <p:oleObj name="Equation" r:id="rId8" imgW="1295400" imgH="469900" progId="Equation.3">
                  <p:embed/>
                  <p:pic>
                    <p:nvPicPr>
                      <p:cNvPr id="40965"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3525" y="1492250"/>
                        <a:ext cx="2025650" cy="612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Left Brace 22"/>
          <p:cNvSpPr/>
          <p:nvPr/>
        </p:nvSpPr>
        <p:spPr>
          <a:xfrm rot="16200000">
            <a:off x="6268244" y="2837656"/>
            <a:ext cx="298450" cy="541338"/>
          </a:xfrm>
          <a:prstGeom prst="leftBrace">
            <a:avLst/>
          </a:pr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hu-HU"/>
          </a:p>
        </p:txBody>
      </p:sp>
      <p:sp>
        <p:nvSpPr>
          <p:cNvPr id="32780" name="TextBox 23"/>
          <p:cNvSpPr txBox="1">
            <a:spLocks noChangeArrowheads="1"/>
          </p:cNvSpPr>
          <p:nvPr/>
        </p:nvSpPr>
        <p:spPr bwMode="auto">
          <a:xfrm>
            <a:off x="5789613" y="3208338"/>
            <a:ext cx="1262062" cy="461962"/>
          </a:xfrm>
          <a:prstGeom prst="rect">
            <a:avLst/>
          </a:prstGeom>
          <a:noFill/>
          <a:ln w="9525">
            <a:noFill/>
            <a:miter lim="800000"/>
            <a:headEnd/>
            <a:tailEnd/>
          </a:ln>
        </p:spPr>
        <p:txBody>
          <a:bodyPr>
            <a:prstTxWarp prst="textNoShape">
              <a:avLst/>
            </a:prstTxWarp>
            <a:spAutoFit/>
          </a:bodyPr>
          <a:lstStyle/>
          <a:p>
            <a:pPr algn="ctr"/>
            <a:r>
              <a:rPr lang="hu-HU" sz="1200">
                <a:latin typeface="Helvetica" pitchFamily="-84" charset="0"/>
                <a:ea typeface="Helvetica" pitchFamily="-84" charset="0"/>
                <a:cs typeface="Helvetica" pitchFamily="-84" charset="0"/>
              </a:rPr>
              <a:t>Preferential attachment</a:t>
            </a:r>
          </a:p>
        </p:txBody>
      </p:sp>
      <p:sp>
        <p:nvSpPr>
          <p:cNvPr id="40973" name="TextBox 25"/>
          <p:cNvSpPr txBox="1">
            <a:spLocks noChangeArrowheads="1"/>
          </p:cNvSpPr>
          <p:nvPr/>
        </p:nvSpPr>
        <p:spPr bwMode="auto">
          <a:xfrm>
            <a:off x="220663" y="1114425"/>
            <a:ext cx="8615362" cy="307975"/>
          </a:xfrm>
          <a:prstGeom prst="rect">
            <a:avLst/>
          </a:prstGeom>
          <a:noFill/>
          <a:ln w="9525">
            <a:noFill/>
            <a:miter lim="800000"/>
            <a:headEnd/>
            <a:tailEnd/>
          </a:ln>
        </p:spPr>
        <p:txBody>
          <a:bodyPr>
            <a:prstTxWarp prst="textNoShape">
              <a:avLst/>
            </a:prstTxWarp>
            <a:spAutoFit/>
          </a:bodyPr>
          <a:lstStyle/>
          <a:p>
            <a:r>
              <a:rPr lang="hu-HU" sz="1400" dirty="0">
                <a:latin typeface="Helvetica" pitchFamily="-84" charset="0"/>
                <a:ea typeface="Helvetica" pitchFamily="-84" charset="0"/>
                <a:cs typeface="Helvetica" pitchFamily="-84" charset="0"/>
              </a:rPr>
              <a:t>Since at each timestep we add one node, we have N=t (total number of nodes =</a:t>
            </a:r>
            <a:r>
              <a:rPr lang="en-US" sz="1400" dirty="0">
                <a:latin typeface="Helvetica" pitchFamily="-84" charset="0"/>
                <a:ea typeface="Helvetica" pitchFamily="-84" charset="0"/>
                <a:cs typeface="Helvetica" pitchFamily="-84" charset="0"/>
              </a:rPr>
              <a:t> </a:t>
            </a:r>
            <a:r>
              <a:rPr lang="hu-HU" sz="1400" dirty="0">
                <a:latin typeface="Helvetica" pitchFamily="-84" charset="0"/>
                <a:ea typeface="Helvetica" pitchFamily="-84" charset="0"/>
                <a:cs typeface="Helvetica" pitchFamily="-84" charset="0"/>
              </a:rPr>
              <a:t>number of timesteps)</a:t>
            </a:r>
          </a:p>
        </p:txBody>
      </p:sp>
      <p:sp>
        <p:nvSpPr>
          <p:cNvPr id="40974" name="TextBox 26"/>
          <p:cNvSpPr txBox="1">
            <a:spLocks noChangeArrowheads="1"/>
          </p:cNvSpPr>
          <p:nvPr/>
        </p:nvSpPr>
        <p:spPr bwMode="auto">
          <a:xfrm>
            <a:off x="2501900" y="1560513"/>
            <a:ext cx="6446838" cy="307975"/>
          </a:xfrm>
          <a:prstGeom prst="rect">
            <a:avLst/>
          </a:prstGeom>
          <a:noFill/>
          <a:ln w="9525">
            <a:noFill/>
            <a:miter lim="800000"/>
            <a:headEnd/>
            <a:tailEnd/>
          </a:ln>
        </p:spPr>
        <p:txBody>
          <a:bodyPr>
            <a:prstTxWarp prst="textNoShape">
              <a:avLst/>
            </a:prstTxWarp>
            <a:spAutoFit/>
          </a:bodyPr>
          <a:lstStyle/>
          <a:p>
            <a:r>
              <a:rPr lang="hu-HU" sz="1400" i="1">
                <a:latin typeface="Helvetica" pitchFamily="-84" charset="0"/>
                <a:ea typeface="Helvetica" pitchFamily="-84" charset="0"/>
                <a:cs typeface="Helvetica" pitchFamily="-84" charset="0"/>
              </a:rPr>
              <a:t>2m</a:t>
            </a:r>
            <a:r>
              <a:rPr lang="hu-HU" sz="1400">
                <a:latin typeface="Helvetica" pitchFamily="-84" charset="0"/>
                <a:ea typeface="Helvetica" pitchFamily="-84" charset="0"/>
                <a:cs typeface="Helvetica" pitchFamily="-84" charset="0"/>
              </a:rPr>
              <a:t>: each node adds </a:t>
            </a:r>
            <a:r>
              <a:rPr lang="hu-HU" sz="1400" i="1">
                <a:latin typeface="Helvetica" pitchFamily="-84" charset="0"/>
                <a:ea typeface="Helvetica" pitchFamily="-84" charset="0"/>
                <a:cs typeface="Helvetica" pitchFamily="-84" charset="0"/>
              </a:rPr>
              <a:t>m </a:t>
            </a:r>
            <a:r>
              <a:rPr lang="hu-HU" sz="1400">
                <a:latin typeface="Helvetica" pitchFamily="-84" charset="0"/>
                <a:ea typeface="Helvetica" pitchFamily="-84" charset="0"/>
                <a:cs typeface="Helvetica" pitchFamily="-84" charset="0"/>
              </a:rPr>
              <a:t>links, but each link contributed to the degree of 2 nodes </a:t>
            </a:r>
          </a:p>
        </p:txBody>
      </p:sp>
      <p:sp>
        <p:nvSpPr>
          <p:cNvPr id="32783" name="TextBox 27"/>
          <p:cNvSpPr txBox="1">
            <a:spLocks noChangeArrowheads="1"/>
          </p:cNvSpPr>
          <p:nvPr/>
        </p:nvSpPr>
        <p:spPr bwMode="auto">
          <a:xfrm>
            <a:off x="273050" y="2574925"/>
            <a:ext cx="6121400" cy="522288"/>
          </a:xfrm>
          <a:prstGeom prst="rect">
            <a:avLst/>
          </a:prstGeom>
          <a:noFill/>
          <a:ln w="9525">
            <a:noFill/>
            <a:miter lim="800000"/>
            <a:headEnd/>
            <a:tailEnd/>
          </a:ln>
        </p:spPr>
        <p:txBody>
          <a:bodyPr>
            <a:prstTxWarp prst="textNoShape">
              <a:avLst/>
            </a:prstTxWarp>
            <a:spAutoFit/>
          </a:bodyPr>
          <a:lstStyle/>
          <a:p>
            <a:r>
              <a:rPr lang="hu-HU" sz="1400">
                <a:latin typeface="Helvetica" pitchFamily="-84" charset="0"/>
                <a:ea typeface="Helvetica" pitchFamily="-84" charset="0"/>
                <a:cs typeface="Helvetica" pitchFamily="-84" charset="0"/>
              </a:rPr>
              <a:t>Number of links added to degree </a:t>
            </a:r>
            <a:r>
              <a:rPr lang="hu-HU" sz="1400" i="1">
                <a:latin typeface="Helvetica" pitchFamily="-84" charset="0"/>
                <a:ea typeface="Helvetica" pitchFamily="-84" charset="0"/>
                <a:cs typeface="Helvetica" pitchFamily="-84" charset="0"/>
              </a:rPr>
              <a:t>k</a:t>
            </a:r>
            <a:r>
              <a:rPr lang="hu-HU" sz="1400">
                <a:latin typeface="Helvetica" pitchFamily="-84" charset="0"/>
                <a:ea typeface="Helvetica" pitchFamily="-84" charset="0"/>
                <a:cs typeface="Helvetica" pitchFamily="-84" charset="0"/>
              </a:rPr>
              <a:t> nodes after the arrival of a new node:</a:t>
            </a:r>
          </a:p>
          <a:p>
            <a:endParaRPr lang="hu-HU" sz="1400"/>
          </a:p>
        </p:txBody>
      </p:sp>
      <p:graphicFrame>
        <p:nvGraphicFramePr>
          <p:cNvPr id="32774" name="Object 6"/>
          <p:cNvGraphicFramePr>
            <a:graphicFrameLocks noChangeAspect="1"/>
          </p:cNvGraphicFramePr>
          <p:nvPr/>
        </p:nvGraphicFramePr>
        <p:xfrm>
          <a:off x="6205538" y="2536825"/>
          <a:ext cx="2784475" cy="446088"/>
        </p:xfrm>
        <a:graphic>
          <a:graphicData uri="http://schemas.openxmlformats.org/presentationml/2006/ole">
            <mc:AlternateContent xmlns:mc="http://schemas.openxmlformats.org/markup-compatibility/2006">
              <mc:Choice xmlns:v="urn:schemas-microsoft-com:vml" Requires="v">
                <p:oleObj name="Equation" r:id="rId10" imgW="1854200" imgH="355600" progId="Equation.3">
                  <p:embed/>
                </p:oleObj>
              </mc:Choice>
              <mc:Fallback>
                <p:oleObj name="Equation" r:id="rId10" imgW="1854200" imgH="355600" progId="Equation.3">
                  <p:embed/>
                  <p:pic>
                    <p:nvPicPr>
                      <p:cNvPr id="32774"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05538" y="2536825"/>
                        <a:ext cx="2784475" cy="446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Left Brace 29"/>
          <p:cNvSpPr/>
          <p:nvPr/>
        </p:nvSpPr>
        <p:spPr>
          <a:xfrm rot="16200000">
            <a:off x="7743032" y="2867818"/>
            <a:ext cx="298450" cy="271463"/>
          </a:xfrm>
          <a:prstGeom prst="leftBrace">
            <a:avLst/>
          </a:pr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hu-HU"/>
          </a:p>
        </p:txBody>
      </p:sp>
      <p:sp>
        <p:nvSpPr>
          <p:cNvPr id="31" name="Left Brace 30"/>
          <p:cNvSpPr/>
          <p:nvPr/>
        </p:nvSpPr>
        <p:spPr>
          <a:xfrm rot="5400000">
            <a:off x="7052469" y="2209006"/>
            <a:ext cx="298450" cy="674688"/>
          </a:xfrm>
          <a:prstGeom prst="leftBrace">
            <a:avLst/>
          </a:pr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hu-HU"/>
          </a:p>
        </p:txBody>
      </p:sp>
      <p:sp>
        <p:nvSpPr>
          <p:cNvPr id="32786" name="TextBox 31"/>
          <p:cNvSpPr txBox="1">
            <a:spLocks noChangeArrowheads="1"/>
          </p:cNvSpPr>
          <p:nvPr/>
        </p:nvSpPr>
        <p:spPr bwMode="auto">
          <a:xfrm>
            <a:off x="6567488" y="1993900"/>
            <a:ext cx="1262062" cy="461963"/>
          </a:xfrm>
          <a:prstGeom prst="rect">
            <a:avLst/>
          </a:prstGeom>
          <a:noFill/>
          <a:ln w="9525">
            <a:noFill/>
            <a:miter lim="800000"/>
            <a:headEnd/>
            <a:tailEnd/>
          </a:ln>
        </p:spPr>
        <p:txBody>
          <a:bodyPr>
            <a:prstTxWarp prst="textNoShape">
              <a:avLst/>
            </a:prstTxWarp>
            <a:spAutoFit/>
          </a:bodyPr>
          <a:lstStyle/>
          <a:p>
            <a:pPr algn="ctr"/>
            <a:r>
              <a:rPr lang="hu-HU" sz="1200">
                <a:latin typeface="Helvetica" pitchFamily="-84" charset="0"/>
                <a:ea typeface="Helvetica" pitchFamily="-84" charset="0"/>
                <a:cs typeface="Helvetica" pitchFamily="-84" charset="0"/>
              </a:rPr>
              <a:t>Total number of k-nodes</a:t>
            </a:r>
          </a:p>
        </p:txBody>
      </p:sp>
      <p:sp>
        <p:nvSpPr>
          <p:cNvPr id="32787" name="TextBox 32"/>
          <p:cNvSpPr txBox="1">
            <a:spLocks noChangeArrowheads="1"/>
          </p:cNvSpPr>
          <p:nvPr/>
        </p:nvSpPr>
        <p:spPr bwMode="auto">
          <a:xfrm>
            <a:off x="7264400" y="3082925"/>
            <a:ext cx="1262063" cy="646113"/>
          </a:xfrm>
          <a:prstGeom prst="rect">
            <a:avLst/>
          </a:prstGeom>
          <a:noFill/>
          <a:ln w="9525">
            <a:noFill/>
            <a:miter lim="800000"/>
            <a:headEnd/>
            <a:tailEnd/>
          </a:ln>
        </p:spPr>
        <p:txBody>
          <a:bodyPr>
            <a:prstTxWarp prst="textNoShape">
              <a:avLst/>
            </a:prstTxWarp>
            <a:spAutoFit/>
          </a:bodyPr>
          <a:lstStyle/>
          <a:p>
            <a:pPr algn="ctr"/>
            <a:r>
              <a:rPr lang="hu-HU" sz="1200">
                <a:latin typeface="Helvetica" pitchFamily="-84" charset="0"/>
                <a:ea typeface="Helvetica" pitchFamily="-84" charset="0"/>
                <a:cs typeface="Helvetica" pitchFamily="-84" charset="0"/>
              </a:rPr>
              <a:t>New node adds m new links to other nodes</a:t>
            </a:r>
          </a:p>
        </p:txBody>
      </p:sp>
      <p:graphicFrame>
        <p:nvGraphicFramePr>
          <p:cNvPr id="32775" name="Object 7"/>
          <p:cNvGraphicFramePr>
            <a:graphicFrameLocks noChangeAspect="1"/>
          </p:cNvGraphicFramePr>
          <p:nvPr/>
        </p:nvGraphicFramePr>
        <p:xfrm>
          <a:off x="3476625" y="3748088"/>
          <a:ext cx="801688" cy="446087"/>
        </p:xfrm>
        <a:graphic>
          <a:graphicData uri="http://schemas.openxmlformats.org/presentationml/2006/ole">
            <mc:AlternateContent xmlns:mc="http://schemas.openxmlformats.org/markup-compatibility/2006">
              <mc:Choice xmlns:v="urn:schemas-microsoft-com:vml" Requires="v">
                <p:oleObj name="Equation" r:id="rId12" imgW="533400" imgH="355600" progId="Equation.3">
                  <p:embed/>
                </p:oleObj>
              </mc:Choice>
              <mc:Fallback>
                <p:oleObj name="Equation" r:id="rId12" imgW="533400" imgH="355600" progId="Equation.3">
                  <p:embed/>
                  <p:pic>
                    <p:nvPicPr>
                      <p:cNvPr id="32775"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476625" y="3748088"/>
                        <a:ext cx="801688" cy="446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2788" name="TextBox 34"/>
          <p:cNvSpPr txBox="1">
            <a:spLocks noChangeArrowheads="1"/>
          </p:cNvSpPr>
          <p:nvPr/>
        </p:nvSpPr>
        <p:spPr bwMode="auto">
          <a:xfrm>
            <a:off x="95250" y="3722688"/>
            <a:ext cx="3127375" cy="522287"/>
          </a:xfrm>
          <a:prstGeom prst="rect">
            <a:avLst/>
          </a:prstGeom>
          <a:noFill/>
          <a:ln w="9525">
            <a:noFill/>
            <a:miter lim="800000"/>
            <a:headEnd/>
            <a:tailEnd/>
          </a:ln>
        </p:spPr>
        <p:txBody>
          <a:bodyPr>
            <a:prstTxWarp prst="textNoShape">
              <a:avLst/>
            </a:prstTxWarp>
            <a:spAutoFit/>
          </a:bodyPr>
          <a:lstStyle/>
          <a:p>
            <a:r>
              <a:rPr lang="hu-HU" sz="1400">
                <a:latin typeface="Helvetica" pitchFamily="-84" charset="0"/>
                <a:ea typeface="Helvetica" pitchFamily="-84" charset="0"/>
                <a:cs typeface="Helvetica" pitchFamily="-84" charset="0"/>
              </a:rPr>
              <a:t>Nr. of degree</a:t>
            </a:r>
            <a:r>
              <a:rPr lang="hu-HU" sz="1400" i="1">
                <a:latin typeface="Helvetica" pitchFamily="-84" charset="0"/>
                <a:ea typeface="Helvetica" pitchFamily="-84" charset="0"/>
                <a:cs typeface="Helvetica" pitchFamily="-84" charset="0"/>
              </a:rPr>
              <a:t> k </a:t>
            </a:r>
            <a:r>
              <a:rPr lang="hu-HU" sz="1400">
                <a:latin typeface="Helvetica" pitchFamily="-84" charset="0"/>
                <a:ea typeface="Helvetica" pitchFamily="-84" charset="0"/>
                <a:cs typeface="Helvetica" pitchFamily="-84" charset="0"/>
              </a:rPr>
              <a:t>nodes that acquire a new link, becoming degree </a:t>
            </a:r>
            <a:r>
              <a:rPr lang="hu-HU" sz="1400" i="1">
                <a:latin typeface="Helvetica" pitchFamily="-84" charset="0"/>
                <a:ea typeface="Helvetica" pitchFamily="-84" charset="0"/>
                <a:cs typeface="Helvetica" pitchFamily="-84" charset="0"/>
              </a:rPr>
              <a:t>k+1</a:t>
            </a:r>
          </a:p>
        </p:txBody>
      </p:sp>
      <p:sp>
        <p:nvSpPr>
          <p:cNvPr id="36" name="Left Brace 35"/>
          <p:cNvSpPr/>
          <p:nvPr/>
        </p:nvSpPr>
        <p:spPr>
          <a:xfrm rot="16200000">
            <a:off x="1852613" y="3995737"/>
            <a:ext cx="298450" cy="1749425"/>
          </a:xfrm>
          <a:prstGeom prst="leftBrace">
            <a:avLst/>
          </a:pr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hu-HU"/>
          </a:p>
        </p:txBody>
      </p:sp>
      <p:sp>
        <p:nvSpPr>
          <p:cNvPr id="37" name="Left Brace 36"/>
          <p:cNvSpPr/>
          <p:nvPr/>
        </p:nvSpPr>
        <p:spPr>
          <a:xfrm rot="16200000">
            <a:off x="3499644" y="4368006"/>
            <a:ext cx="298450" cy="985838"/>
          </a:xfrm>
          <a:prstGeom prst="leftBrace">
            <a:avLst/>
          </a:pr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hu-HU"/>
          </a:p>
        </p:txBody>
      </p:sp>
      <p:sp>
        <p:nvSpPr>
          <p:cNvPr id="38" name="Left Brace 37"/>
          <p:cNvSpPr/>
          <p:nvPr/>
        </p:nvSpPr>
        <p:spPr>
          <a:xfrm rot="16200000">
            <a:off x="6545263" y="4344987"/>
            <a:ext cx="298450" cy="1050925"/>
          </a:xfrm>
          <a:prstGeom prst="leftBrace">
            <a:avLst/>
          </a:pr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hu-HU"/>
          </a:p>
        </p:txBody>
      </p:sp>
      <p:sp>
        <p:nvSpPr>
          <p:cNvPr id="39" name="Left Brace 38"/>
          <p:cNvSpPr/>
          <p:nvPr/>
        </p:nvSpPr>
        <p:spPr>
          <a:xfrm rot="16200000">
            <a:off x="4997450" y="4089400"/>
            <a:ext cx="298450" cy="1562100"/>
          </a:xfrm>
          <a:prstGeom prst="leftBrace">
            <a:avLst/>
          </a:pr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hu-HU"/>
          </a:p>
        </p:txBody>
      </p:sp>
      <p:sp>
        <p:nvSpPr>
          <p:cNvPr id="32793" name="TextBox 39"/>
          <p:cNvSpPr txBox="1">
            <a:spLocks noChangeArrowheads="1"/>
          </p:cNvSpPr>
          <p:nvPr/>
        </p:nvSpPr>
        <p:spPr bwMode="auto">
          <a:xfrm>
            <a:off x="895350" y="5019675"/>
            <a:ext cx="1625600" cy="276225"/>
          </a:xfrm>
          <a:prstGeom prst="rect">
            <a:avLst/>
          </a:prstGeom>
          <a:noFill/>
          <a:ln w="9525">
            <a:noFill/>
            <a:miter lim="800000"/>
            <a:headEnd/>
            <a:tailEnd/>
          </a:ln>
        </p:spPr>
        <p:txBody>
          <a:bodyPr wrap="none">
            <a:prstTxWarp prst="textNoShape">
              <a:avLst/>
            </a:prstTxWarp>
            <a:spAutoFit/>
          </a:bodyPr>
          <a:lstStyle/>
          <a:p>
            <a:r>
              <a:rPr lang="hu-HU" sz="1200">
                <a:latin typeface="Helvetica" pitchFamily="-84" charset="0"/>
                <a:ea typeface="Helvetica" pitchFamily="-84" charset="0"/>
                <a:cs typeface="Helvetica" pitchFamily="-84" charset="0"/>
              </a:rPr>
              <a:t># k-nodes at time t+1</a:t>
            </a:r>
          </a:p>
        </p:txBody>
      </p:sp>
      <p:sp>
        <p:nvSpPr>
          <p:cNvPr id="32794" name="TextBox 40"/>
          <p:cNvSpPr txBox="1">
            <a:spLocks noChangeArrowheads="1"/>
          </p:cNvSpPr>
          <p:nvPr/>
        </p:nvSpPr>
        <p:spPr bwMode="auto">
          <a:xfrm>
            <a:off x="3127375" y="5010150"/>
            <a:ext cx="969963" cy="461963"/>
          </a:xfrm>
          <a:prstGeom prst="rect">
            <a:avLst/>
          </a:prstGeom>
          <a:noFill/>
          <a:ln w="9525">
            <a:noFill/>
            <a:miter lim="800000"/>
            <a:headEnd/>
            <a:tailEnd/>
          </a:ln>
        </p:spPr>
        <p:txBody>
          <a:bodyPr>
            <a:prstTxWarp prst="textNoShape">
              <a:avLst/>
            </a:prstTxWarp>
            <a:spAutoFit/>
          </a:bodyPr>
          <a:lstStyle/>
          <a:p>
            <a:pPr algn="ctr"/>
            <a:r>
              <a:rPr lang="hu-HU" sz="1200">
                <a:latin typeface="Helvetica" pitchFamily="-84" charset="0"/>
                <a:ea typeface="Helvetica" pitchFamily="-84" charset="0"/>
                <a:cs typeface="Helvetica" pitchFamily="-84" charset="0"/>
              </a:rPr>
              <a:t># k-nodes at time t</a:t>
            </a:r>
          </a:p>
        </p:txBody>
      </p:sp>
      <p:sp>
        <p:nvSpPr>
          <p:cNvPr id="32795" name="TextBox 41"/>
          <p:cNvSpPr txBox="1">
            <a:spLocks noChangeArrowheads="1"/>
          </p:cNvSpPr>
          <p:nvPr/>
        </p:nvSpPr>
        <p:spPr bwMode="auto">
          <a:xfrm>
            <a:off x="4506913" y="4979988"/>
            <a:ext cx="1295400" cy="646112"/>
          </a:xfrm>
          <a:prstGeom prst="rect">
            <a:avLst/>
          </a:prstGeom>
          <a:noFill/>
          <a:ln w="9525">
            <a:noFill/>
            <a:miter lim="800000"/>
            <a:headEnd/>
            <a:tailEnd/>
          </a:ln>
        </p:spPr>
        <p:txBody>
          <a:bodyPr>
            <a:prstTxWarp prst="textNoShape">
              <a:avLst/>
            </a:prstTxWarp>
            <a:spAutoFit/>
          </a:bodyPr>
          <a:lstStyle/>
          <a:p>
            <a:pPr algn="ctr"/>
            <a:r>
              <a:rPr lang="hu-HU" sz="1200">
                <a:latin typeface="Helvetica" pitchFamily="-84" charset="0"/>
                <a:ea typeface="Helvetica" pitchFamily="-84" charset="0"/>
                <a:cs typeface="Helvetica" pitchFamily="-84" charset="0"/>
              </a:rPr>
              <a:t>Gain of  k-nodes via</a:t>
            </a:r>
          </a:p>
          <a:p>
            <a:pPr algn="ctr"/>
            <a:r>
              <a:rPr lang="hu-HU" sz="1200">
                <a:latin typeface="Helvetica" pitchFamily="-84" charset="0"/>
                <a:ea typeface="Helvetica" pitchFamily="-84" charset="0"/>
                <a:cs typeface="Helvetica" pitchFamily="-84" charset="0"/>
              </a:rPr>
              <a:t>k-1</a:t>
            </a:r>
            <a:r>
              <a:rPr lang="en-US" sz="1200">
                <a:latin typeface="Helvetica" pitchFamily="-84" charset="0"/>
                <a:ea typeface="Helvetica" pitchFamily="-84" charset="0"/>
                <a:cs typeface="Helvetica" pitchFamily="-84" charset="0"/>
                <a:sym typeface="Wingdings" pitchFamily="-84" charset="2"/>
              </a:rPr>
              <a:t></a:t>
            </a:r>
            <a:r>
              <a:rPr lang="hu-HU" sz="1200">
                <a:latin typeface="Helvetica" pitchFamily="-84" charset="0"/>
                <a:ea typeface="Helvetica" pitchFamily="-84" charset="0"/>
                <a:cs typeface="Helvetica" pitchFamily="-84" charset="0"/>
              </a:rPr>
              <a:t> k</a:t>
            </a:r>
          </a:p>
        </p:txBody>
      </p:sp>
      <p:sp>
        <p:nvSpPr>
          <p:cNvPr id="32796" name="TextBox 42"/>
          <p:cNvSpPr txBox="1">
            <a:spLocks noChangeArrowheads="1"/>
          </p:cNvSpPr>
          <p:nvPr/>
        </p:nvSpPr>
        <p:spPr bwMode="auto">
          <a:xfrm>
            <a:off x="6116638" y="4957763"/>
            <a:ext cx="1152525" cy="646112"/>
          </a:xfrm>
          <a:prstGeom prst="rect">
            <a:avLst/>
          </a:prstGeom>
          <a:noFill/>
          <a:ln w="9525">
            <a:noFill/>
            <a:miter lim="800000"/>
            <a:headEnd/>
            <a:tailEnd/>
          </a:ln>
        </p:spPr>
        <p:txBody>
          <a:bodyPr>
            <a:prstTxWarp prst="textNoShape">
              <a:avLst/>
            </a:prstTxWarp>
            <a:spAutoFit/>
          </a:bodyPr>
          <a:lstStyle/>
          <a:p>
            <a:pPr algn="ctr"/>
            <a:r>
              <a:rPr lang="hu-HU" sz="1200">
                <a:latin typeface="Helvetica" pitchFamily="-84" charset="0"/>
                <a:ea typeface="Helvetica" pitchFamily="-84" charset="0"/>
                <a:cs typeface="Helvetica" pitchFamily="-84" charset="0"/>
              </a:rPr>
              <a:t>Loss  of  k-nodes via</a:t>
            </a:r>
          </a:p>
          <a:p>
            <a:pPr algn="ctr"/>
            <a:r>
              <a:rPr lang="hu-HU" sz="1200">
                <a:latin typeface="Helvetica" pitchFamily="-84" charset="0"/>
                <a:ea typeface="Helvetica" pitchFamily="-84" charset="0"/>
                <a:cs typeface="Helvetica" pitchFamily="-84" charset="0"/>
                <a:sym typeface="Wingdings" pitchFamily="-84" charset="2"/>
              </a:rPr>
              <a:t>k</a:t>
            </a:r>
            <a:r>
              <a:rPr lang="en-US" sz="1200">
                <a:latin typeface="Helvetica" pitchFamily="-84" charset="0"/>
                <a:ea typeface="Helvetica" pitchFamily="-84" charset="0"/>
                <a:cs typeface="Helvetica" pitchFamily="-84" charset="0"/>
                <a:sym typeface="Wingdings" pitchFamily="-84" charset="2"/>
              </a:rPr>
              <a:t></a:t>
            </a:r>
            <a:r>
              <a:rPr lang="hu-HU" sz="1200">
                <a:latin typeface="Helvetica" pitchFamily="-84" charset="0"/>
                <a:ea typeface="Helvetica" pitchFamily="-84" charset="0"/>
                <a:cs typeface="Helvetica" pitchFamily="-84" charset="0"/>
              </a:rPr>
              <a:t> k+1</a:t>
            </a:r>
          </a:p>
        </p:txBody>
      </p:sp>
      <p:sp>
        <p:nvSpPr>
          <p:cNvPr id="40989"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a:solidFill>
                  <a:schemeClr val="bg1"/>
                </a:solidFill>
                <a:latin typeface="Helvetica" pitchFamily="-84" charset="0"/>
                <a:ea typeface="Helvetica" pitchFamily="-84" charset="0"/>
                <a:cs typeface="Helvetica" pitchFamily="-84" charset="0"/>
              </a:rPr>
              <a:t>MFT - Degree Distribution: Rate Equation</a:t>
            </a:r>
          </a:p>
          <a:p>
            <a:pPr>
              <a:spcBef>
                <a:spcPct val="20000"/>
              </a:spcBef>
            </a:pPr>
            <a:r>
              <a:rPr lang="en-US" sz="2000" b="1">
                <a:solidFill>
                  <a:schemeClr val="bg1"/>
                </a:solidFill>
                <a:latin typeface="Helvetica" pitchFamily="-84" charset="0"/>
                <a:ea typeface="Helvetica" pitchFamily="-84" charset="0"/>
                <a:cs typeface="Helvetica" pitchFamily="-84" charset="0"/>
              </a:rPr>
              <a:t> </a:t>
            </a:r>
          </a:p>
        </p:txBody>
      </p:sp>
      <p:sp>
        <p:nvSpPr>
          <p:cNvPr id="2" name="Oval 1"/>
          <p:cNvSpPr/>
          <p:nvPr/>
        </p:nvSpPr>
        <p:spPr>
          <a:xfrm>
            <a:off x="6785927" y="2574925"/>
            <a:ext cx="269875" cy="29924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Oval 31"/>
          <p:cNvSpPr/>
          <p:nvPr/>
        </p:nvSpPr>
        <p:spPr>
          <a:xfrm>
            <a:off x="6516052" y="2755105"/>
            <a:ext cx="269875" cy="299244"/>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835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78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278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78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7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277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277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77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78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277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279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2793"/>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279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279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32770"/>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8" grpId="0"/>
      <p:bldP spid="23" grpId="0" animBg="1"/>
      <p:bldP spid="32780" grpId="0"/>
      <p:bldP spid="32783" grpId="0"/>
      <p:bldP spid="30" grpId="0" animBg="1"/>
      <p:bldP spid="31" grpId="0" animBg="1"/>
      <p:bldP spid="32786" grpId="0"/>
      <p:bldP spid="32787" grpId="0"/>
      <p:bldP spid="32788" grpId="0"/>
      <p:bldP spid="36" grpId="0" animBg="1"/>
      <p:bldP spid="37" grpId="0" animBg="1"/>
      <p:bldP spid="38" grpId="0" animBg="1"/>
      <p:bldP spid="39" grpId="0" animBg="1"/>
      <p:bldP spid="32793" grpId="0"/>
      <p:bldP spid="32794" grpId="0"/>
      <p:bldP spid="32795" grpId="0"/>
      <p:bldP spid="32796" grpId="0"/>
      <p:bldP spid="2" grpId="0" animBg="1"/>
      <p:bldP spid="3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3794" name="Object 5"/>
          <p:cNvGraphicFramePr>
            <a:graphicFrameLocks noChangeAspect="1"/>
          </p:cNvGraphicFramePr>
          <p:nvPr/>
        </p:nvGraphicFramePr>
        <p:xfrm>
          <a:off x="1054100" y="3525838"/>
          <a:ext cx="5207000" cy="542925"/>
        </p:xfrm>
        <a:graphic>
          <a:graphicData uri="http://schemas.openxmlformats.org/presentationml/2006/ole">
            <mc:AlternateContent xmlns:mc="http://schemas.openxmlformats.org/markup-compatibility/2006">
              <mc:Choice xmlns:v="urn:schemas-microsoft-com:vml" Requires="v">
                <p:oleObj name="Equation" r:id="rId2" imgW="2844800" imgH="355600" progId="Equation.3">
                  <p:embed/>
                </p:oleObj>
              </mc:Choice>
              <mc:Fallback>
                <p:oleObj name="Equation" r:id="rId2" imgW="2844800" imgH="355600" progId="Equation.3">
                  <p:embed/>
                  <p:pic>
                    <p:nvPicPr>
                      <p:cNvPr id="33794"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100" y="3525838"/>
                        <a:ext cx="5207000"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1988" name="Text Box 13"/>
          <p:cNvSpPr txBox="1">
            <a:spLocks noChangeArrowheads="1"/>
          </p:cNvSpPr>
          <p:nvPr/>
        </p:nvSpPr>
        <p:spPr bwMode="auto">
          <a:xfrm>
            <a:off x="146050" y="5340020"/>
            <a:ext cx="7010400" cy="307777"/>
          </a:xfrm>
          <a:prstGeom prst="rect">
            <a:avLst/>
          </a:prstGeom>
          <a:noFill/>
          <a:ln w="9525">
            <a:noFill/>
            <a:miter lim="800000"/>
            <a:headEnd/>
            <a:tailEnd/>
          </a:ln>
        </p:spPr>
        <p:txBody>
          <a:bodyPr>
            <a:prstTxWarp prst="textNoShape">
              <a:avLst/>
            </a:prstTxWarp>
            <a:spAutoFit/>
          </a:bodyPr>
          <a:lstStyle/>
          <a:p>
            <a:pPr>
              <a:spcBef>
                <a:spcPct val="50000"/>
              </a:spcBef>
            </a:pPr>
            <a:r>
              <a:rPr lang="en-US" sz="1400" dirty="0">
                <a:solidFill>
                  <a:srgbClr val="000000"/>
                </a:solidFill>
                <a:latin typeface="Times New Roman" pitchFamily="-84" charset="0"/>
                <a:ea typeface="Arial" pitchFamily="-84" charset="0"/>
                <a:cs typeface="Arial" pitchFamily="-84" charset="0"/>
              </a:rPr>
              <a:t>A.-</a:t>
            </a:r>
            <a:r>
              <a:rPr lang="en-US" sz="1400" dirty="0" err="1">
                <a:solidFill>
                  <a:srgbClr val="000000"/>
                </a:solidFill>
                <a:latin typeface="Times New Roman" pitchFamily="-84" charset="0"/>
                <a:ea typeface="Arial" pitchFamily="-84" charset="0"/>
                <a:cs typeface="Arial" pitchFamily="-84" charset="0"/>
              </a:rPr>
              <a:t>L.Barabási</a:t>
            </a:r>
            <a:r>
              <a:rPr lang="en-US" sz="1400" dirty="0">
                <a:solidFill>
                  <a:srgbClr val="000000"/>
                </a:solidFill>
                <a:latin typeface="Times New Roman" pitchFamily="-84" charset="0"/>
                <a:ea typeface="Arial" pitchFamily="-84" charset="0"/>
                <a:cs typeface="Arial" pitchFamily="-84" charset="0"/>
              </a:rPr>
              <a:t>, R. Albert and H. </a:t>
            </a:r>
            <a:r>
              <a:rPr lang="en-US" sz="1400" dirty="0" err="1">
                <a:solidFill>
                  <a:srgbClr val="000000"/>
                </a:solidFill>
                <a:latin typeface="Times New Roman" pitchFamily="-84" charset="0"/>
                <a:ea typeface="Arial" pitchFamily="-84" charset="0"/>
                <a:cs typeface="Arial" pitchFamily="-84" charset="0"/>
              </a:rPr>
              <a:t>Jeong</a:t>
            </a:r>
            <a:r>
              <a:rPr lang="en-US" sz="1400" dirty="0">
                <a:solidFill>
                  <a:srgbClr val="000000"/>
                </a:solidFill>
                <a:latin typeface="Times New Roman" pitchFamily="-84" charset="0"/>
                <a:ea typeface="Arial" pitchFamily="-84" charset="0"/>
                <a:cs typeface="Arial" pitchFamily="-84" charset="0"/>
              </a:rPr>
              <a:t>, </a:t>
            </a:r>
            <a:r>
              <a:rPr lang="en-US" sz="1400" i="1" dirty="0" err="1">
                <a:solidFill>
                  <a:srgbClr val="000000"/>
                </a:solidFill>
                <a:latin typeface="Times New Roman" pitchFamily="-84" charset="0"/>
                <a:ea typeface="Arial" pitchFamily="-84" charset="0"/>
                <a:cs typeface="Arial" pitchFamily="-84" charset="0"/>
              </a:rPr>
              <a:t>Physica</a:t>
            </a:r>
            <a:r>
              <a:rPr lang="en-US" sz="1400" i="1" dirty="0">
                <a:solidFill>
                  <a:srgbClr val="000000"/>
                </a:solidFill>
                <a:latin typeface="Times New Roman" pitchFamily="-84" charset="0"/>
                <a:ea typeface="Arial" pitchFamily="-84" charset="0"/>
                <a:cs typeface="Arial" pitchFamily="-84" charset="0"/>
              </a:rPr>
              <a:t> </a:t>
            </a:r>
            <a:r>
              <a:rPr lang="en-US" sz="1400" dirty="0">
                <a:solidFill>
                  <a:srgbClr val="000000"/>
                </a:solidFill>
                <a:latin typeface="Times New Roman" pitchFamily="-84" charset="0"/>
                <a:ea typeface="Arial" pitchFamily="-84" charset="0"/>
                <a:cs typeface="Arial" pitchFamily="-84" charset="0"/>
              </a:rPr>
              <a:t>A </a:t>
            </a:r>
            <a:r>
              <a:rPr lang="en-US" sz="1400" b="1" dirty="0">
                <a:solidFill>
                  <a:srgbClr val="000000"/>
                </a:solidFill>
                <a:latin typeface="Times New Roman" pitchFamily="-84" charset="0"/>
                <a:ea typeface="Arial" pitchFamily="-84" charset="0"/>
                <a:cs typeface="Arial" pitchFamily="-84" charset="0"/>
              </a:rPr>
              <a:t>272,</a:t>
            </a:r>
            <a:r>
              <a:rPr lang="en-US" sz="1400" dirty="0">
                <a:solidFill>
                  <a:srgbClr val="000000"/>
                </a:solidFill>
                <a:latin typeface="Times New Roman" pitchFamily="-84" charset="0"/>
                <a:ea typeface="Arial" pitchFamily="-84" charset="0"/>
                <a:cs typeface="Arial" pitchFamily="-84" charset="0"/>
              </a:rPr>
              <a:t> 173 (1999)</a:t>
            </a:r>
          </a:p>
        </p:txBody>
      </p:sp>
      <p:sp>
        <p:nvSpPr>
          <p:cNvPr id="36" name="Left Brace 35"/>
          <p:cNvSpPr/>
          <p:nvPr/>
        </p:nvSpPr>
        <p:spPr>
          <a:xfrm rot="16200000">
            <a:off x="1869282" y="3215481"/>
            <a:ext cx="296862" cy="1749425"/>
          </a:xfrm>
          <a:prstGeom prst="leftBrace">
            <a:avLst/>
          </a:pr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hu-HU"/>
          </a:p>
        </p:txBody>
      </p:sp>
      <p:sp>
        <p:nvSpPr>
          <p:cNvPr id="37" name="Left Brace 36"/>
          <p:cNvSpPr/>
          <p:nvPr/>
        </p:nvSpPr>
        <p:spPr>
          <a:xfrm rot="16200000">
            <a:off x="3516313" y="3586162"/>
            <a:ext cx="298450" cy="987425"/>
          </a:xfrm>
          <a:prstGeom prst="leftBrace">
            <a:avLst/>
          </a:pr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hu-HU"/>
          </a:p>
        </p:txBody>
      </p:sp>
      <p:sp>
        <p:nvSpPr>
          <p:cNvPr id="38" name="Left Brace 37"/>
          <p:cNvSpPr/>
          <p:nvPr/>
        </p:nvSpPr>
        <p:spPr>
          <a:xfrm rot="16200000">
            <a:off x="5506244" y="3652044"/>
            <a:ext cx="296863" cy="1050925"/>
          </a:xfrm>
          <a:prstGeom prst="leftBrace">
            <a:avLst/>
          </a:pr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hu-HU"/>
          </a:p>
        </p:txBody>
      </p:sp>
      <p:sp>
        <p:nvSpPr>
          <p:cNvPr id="39" name="Left Brace 38"/>
          <p:cNvSpPr/>
          <p:nvPr/>
        </p:nvSpPr>
        <p:spPr>
          <a:xfrm rot="16200000">
            <a:off x="4535488" y="3787775"/>
            <a:ext cx="296862" cy="604838"/>
          </a:xfrm>
          <a:prstGeom prst="leftBrace">
            <a:avLst/>
          </a:pr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hu-HU"/>
          </a:p>
        </p:txBody>
      </p:sp>
      <p:sp>
        <p:nvSpPr>
          <p:cNvPr id="33801" name="TextBox 39"/>
          <p:cNvSpPr txBox="1">
            <a:spLocks noChangeArrowheads="1"/>
          </p:cNvSpPr>
          <p:nvPr/>
        </p:nvSpPr>
        <p:spPr bwMode="auto">
          <a:xfrm>
            <a:off x="912813" y="4238625"/>
            <a:ext cx="1925637" cy="307975"/>
          </a:xfrm>
          <a:prstGeom prst="rect">
            <a:avLst/>
          </a:prstGeom>
          <a:noFill/>
          <a:ln w="9525">
            <a:noFill/>
            <a:miter lim="800000"/>
            <a:headEnd/>
            <a:tailEnd/>
          </a:ln>
        </p:spPr>
        <p:txBody>
          <a:bodyPr wrap="none">
            <a:prstTxWarp prst="textNoShape">
              <a:avLst/>
            </a:prstTxWarp>
            <a:spAutoFit/>
          </a:bodyPr>
          <a:lstStyle/>
          <a:p>
            <a:r>
              <a:rPr lang="hu-HU" sz="1400">
                <a:latin typeface="Helvetica" pitchFamily="-84" charset="0"/>
                <a:ea typeface="Helvetica" pitchFamily="-84" charset="0"/>
                <a:cs typeface="Helvetica" pitchFamily="-84" charset="0"/>
              </a:rPr>
              <a:t># m-nodes at time t+1</a:t>
            </a:r>
          </a:p>
        </p:txBody>
      </p:sp>
      <p:sp>
        <p:nvSpPr>
          <p:cNvPr id="33802" name="TextBox 40"/>
          <p:cNvSpPr txBox="1">
            <a:spLocks noChangeArrowheads="1"/>
          </p:cNvSpPr>
          <p:nvPr/>
        </p:nvSpPr>
        <p:spPr bwMode="auto">
          <a:xfrm>
            <a:off x="3143250" y="4229100"/>
            <a:ext cx="969963" cy="738188"/>
          </a:xfrm>
          <a:prstGeom prst="rect">
            <a:avLst/>
          </a:prstGeom>
          <a:noFill/>
          <a:ln w="9525">
            <a:noFill/>
            <a:miter lim="800000"/>
            <a:headEnd/>
            <a:tailEnd/>
          </a:ln>
        </p:spPr>
        <p:txBody>
          <a:bodyPr>
            <a:prstTxWarp prst="textNoShape">
              <a:avLst/>
            </a:prstTxWarp>
            <a:spAutoFit/>
          </a:bodyPr>
          <a:lstStyle/>
          <a:p>
            <a:pPr algn="ctr"/>
            <a:r>
              <a:rPr lang="hu-HU" sz="1400">
                <a:latin typeface="Helvetica" pitchFamily="-84" charset="0"/>
                <a:ea typeface="Helvetica" pitchFamily="-84" charset="0"/>
                <a:cs typeface="Helvetica" pitchFamily="-84" charset="0"/>
              </a:rPr>
              <a:t># m-nodes at time t</a:t>
            </a:r>
          </a:p>
        </p:txBody>
      </p:sp>
      <p:sp>
        <p:nvSpPr>
          <p:cNvPr id="33803" name="TextBox 41"/>
          <p:cNvSpPr txBox="1">
            <a:spLocks noChangeArrowheads="1"/>
          </p:cNvSpPr>
          <p:nvPr/>
        </p:nvSpPr>
        <p:spPr bwMode="auto">
          <a:xfrm>
            <a:off x="4027488" y="4268788"/>
            <a:ext cx="1346200" cy="738187"/>
          </a:xfrm>
          <a:prstGeom prst="rect">
            <a:avLst/>
          </a:prstGeom>
          <a:noFill/>
          <a:ln w="9525">
            <a:noFill/>
            <a:miter lim="800000"/>
            <a:headEnd/>
            <a:tailEnd/>
          </a:ln>
        </p:spPr>
        <p:txBody>
          <a:bodyPr>
            <a:prstTxWarp prst="textNoShape">
              <a:avLst/>
            </a:prstTxWarp>
            <a:spAutoFit/>
          </a:bodyPr>
          <a:lstStyle/>
          <a:p>
            <a:pPr algn="ctr"/>
            <a:r>
              <a:rPr lang="hu-HU" sz="1400">
                <a:latin typeface="Helvetica" pitchFamily="-84" charset="0"/>
                <a:ea typeface="Helvetica" pitchFamily="-84" charset="0"/>
                <a:cs typeface="Helvetica" pitchFamily="-84" charset="0"/>
              </a:rPr>
              <a:t>Add one </a:t>
            </a:r>
          </a:p>
          <a:p>
            <a:pPr algn="ctr"/>
            <a:r>
              <a:rPr lang="hu-HU" sz="1400">
                <a:latin typeface="Helvetica" pitchFamily="-84" charset="0"/>
                <a:ea typeface="Helvetica" pitchFamily="-84" charset="0"/>
                <a:cs typeface="Helvetica" pitchFamily="-84" charset="0"/>
              </a:rPr>
              <a:t>m-degeree node</a:t>
            </a:r>
          </a:p>
        </p:txBody>
      </p:sp>
      <p:sp>
        <p:nvSpPr>
          <p:cNvPr id="33804" name="TextBox 42"/>
          <p:cNvSpPr txBox="1">
            <a:spLocks noChangeArrowheads="1"/>
          </p:cNvSpPr>
          <p:nvPr/>
        </p:nvSpPr>
        <p:spPr bwMode="auto">
          <a:xfrm>
            <a:off x="5176838" y="4325938"/>
            <a:ext cx="1344612" cy="739775"/>
          </a:xfrm>
          <a:prstGeom prst="rect">
            <a:avLst/>
          </a:prstGeom>
          <a:noFill/>
          <a:ln w="9525">
            <a:noFill/>
            <a:miter lim="800000"/>
            <a:headEnd/>
            <a:tailEnd/>
          </a:ln>
        </p:spPr>
        <p:txBody>
          <a:bodyPr>
            <a:prstTxWarp prst="textNoShape">
              <a:avLst/>
            </a:prstTxWarp>
            <a:spAutoFit/>
          </a:bodyPr>
          <a:lstStyle/>
          <a:p>
            <a:pPr algn="ctr"/>
            <a:r>
              <a:rPr lang="hu-HU" sz="1400">
                <a:latin typeface="Helvetica" pitchFamily="-84" charset="0"/>
                <a:ea typeface="Helvetica" pitchFamily="-84" charset="0"/>
                <a:cs typeface="Helvetica" pitchFamily="-84" charset="0"/>
              </a:rPr>
              <a:t>Loss  of an </a:t>
            </a:r>
          </a:p>
          <a:p>
            <a:pPr algn="ctr"/>
            <a:r>
              <a:rPr lang="hu-HU" sz="1400">
                <a:latin typeface="Helvetica" pitchFamily="-84" charset="0"/>
                <a:ea typeface="Helvetica" pitchFamily="-84" charset="0"/>
                <a:cs typeface="Helvetica" pitchFamily="-84" charset="0"/>
              </a:rPr>
              <a:t>  m-node via</a:t>
            </a:r>
          </a:p>
          <a:p>
            <a:pPr algn="ctr"/>
            <a:r>
              <a:rPr lang="hu-HU" sz="1400">
                <a:latin typeface="Helvetica" pitchFamily="-84" charset="0"/>
                <a:ea typeface="Helvetica" pitchFamily="-84" charset="0"/>
                <a:cs typeface="Helvetica" pitchFamily="-84" charset="0"/>
                <a:sym typeface="Wingdings" pitchFamily="-84" charset="2"/>
              </a:rPr>
              <a:t>m</a:t>
            </a:r>
            <a:r>
              <a:rPr lang="en-US" sz="1400">
                <a:latin typeface="Helvetica" pitchFamily="-84" charset="0"/>
                <a:ea typeface="Helvetica" pitchFamily="-84" charset="0"/>
                <a:cs typeface="Helvetica" pitchFamily="-84" charset="0"/>
                <a:sym typeface="Wingdings" pitchFamily="-84" charset="2"/>
              </a:rPr>
              <a:t></a:t>
            </a:r>
            <a:r>
              <a:rPr lang="hu-HU" sz="1400">
                <a:latin typeface="Helvetica" pitchFamily="-84" charset="0"/>
                <a:ea typeface="Helvetica" pitchFamily="-84" charset="0"/>
                <a:cs typeface="Helvetica" pitchFamily="-84" charset="0"/>
              </a:rPr>
              <a:t> m+1</a:t>
            </a:r>
          </a:p>
        </p:txBody>
      </p:sp>
      <p:sp>
        <p:nvSpPr>
          <p:cNvPr id="33805" name="TextBox 43"/>
          <p:cNvSpPr txBox="1">
            <a:spLocks noChangeArrowheads="1"/>
          </p:cNvSpPr>
          <p:nvPr/>
        </p:nvSpPr>
        <p:spPr bwMode="auto">
          <a:xfrm>
            <a:off x="161925" y="2660650"/>
            <a:ext cx="8905875" cy="646113"/>
          </a:xfrm>
          <a:prstGeom prst="rect">
            <a:avLst/>
          </a:prstGeom>
          <a:noFill/>
          <a:ln w="9525">
            <a:noFill/>
            <a:miter lim="800000"/>
            <a:headEnd/>
            <a:tailEnd/>
          </a:ln>
        </p:spPr>
        <p:txBody>
          <a:bodyPr>
            <a:prstTxWarp prst="textNoShape">
              <a:avLst/>
            </a:prstTxWarp>
            <a:spAutoFit/>
          </a:bodyPr>
          <a:lstStyle/>
          <a:p>
            <a:r>
              <a:rPr lang="hu-HU">
                <a:latin typeface="Helvetica" pitchFamily="-84" charset="0"/>
                <a:ea typeface="Helvetica" pitchFamily="-84" charset="0"/>
                <a:cs typeface="Helvetica" pitchFamily="-84" charset="0"/>
              </a:rPr>
              <a:t>We do not have </a:t>
            </a:r>
            <a:r>
              <a:rPr lang="hu-HU" i="1">
                <a:latin typeface="Helvetica" pitchFamily="-84" charset="0"/>
                <a:ea typeface="Helvetica" pitchFamily="-84" charset="0"/>
                <a:cs typeface="Helvetica" pitchFamily="-84" charset="0"/>
              </a:rPr>
              <a:t>k=0,1,...,m-1 </a:t>
            </a:r>
            <a:r>
              <a:rPr lang="hu-HU">
                <a:latin typeface="Helvetica" pitchFamily="-84" charset="0"/>
                <a:ea typeface="Helvetica" pitchFamily="-84" charset="0"/>
                <a:cs typeface="Helvetica" pitchFamily="-84" charset="0"/>
              </a:rPr>
              <a:t>nodes in the network (each node arrives with degree </a:t>
            </a:r>
            <a:r>
              <a:rPr lang="hu-HU" i="1">
                <a:latin typeface="Helvetica" pitchFamily="-84" charset="0"/>
                <a:ea typeface="Helvetica" pitchFamily="-84" charset="0"/>
                <a:cs typeface="Helvetica" pitchFamily="-84" charset="0"/>
              </a:rPr>
              <a:t>m</a:t>
            </a:r>
            <a:r>
              <a:rPr lang="hu-HU">
                <a:latin typeface="Helvetica" pitchFamily="-84" charset="0"/>
                <a:ea typeface="Helvetica" pitchFamily="-84" charset="0"/>
                <a:cs typeface="Helvetica" pitchFamily="-84" charset="0"/>
              </a:rPr>
              <a:t>)</a:t>
            </a:r>
          </a:p>
          <a:p>
            <a:r>
              <a:rPr lang="en-US">
                <a:latin typeface="Helvetica" pitchFamily="-84" charset="0"/>
                <a:ea typeface="Helvetica" pitchFamily="-84" charset="0"/>
                <a:cs typeface="Helvetica" pitchFamily="-84" charset="0"/>
                <a:sym typeface="Wingdings" pitchFamily="-84" charset="2"/>
              </a:rPr>
              <a:t> We need a separate equation for degree </a:t>
            </a:r>
            <a:r>
              <a:rPr lang="en-US" i="1">
                <a:latin typeface="Helvetica" pitchFamily="-84" charset="0"/>
                <a:ea typeface="Helvetica" pitchFamily="-84" charset="0"/>
                <a:cs typeface="Helvetica" pitchFamily="-84" charset="0"/>
                <a:sym typeface="Wingdings" pitchFamily="-84" charset="2"/>
              </a:rPr>
              <a:t>m </a:t>
            </a:r>
            <a:r>
              <a:rPr lang="en-US">
                <a:latin typeface="Helvetica" pitchFamily="-84" charset="0"/>
                <a:ea typeface="Helvetica" pitchFamily="-84" charset="0"/>
                <a:cs typeface="Helvetica" pitchFamily="-84" charset="0"/>
                <a:sym typeface="Wingdings" pitchFamily="-84" charset="2"/>
              </a:rPr>
              <a:t>modes</a:t>
            </a:r>
            <a:endParaRPr lang="hu-HU">
              <a:latin typeface="Helvetica" pitchFamily="-84" charset="0"/>
              <a:ea typeface="Helvetica" pitchFamily="-84" charset="0"/>
              <a:cs typeface="Helvetica" pitchFamily="-84" charset="0"/>
            </a:endParaRPr>
          </a:p>
        </p:txBody>
      </p:sp>
      <p:graphicFrame>
        <p:nvGraphicFramePr>
          <p:cNvPr id="41987" name="Object 3"/>
          <p:cNvGraphicFramePr>
            <a:graphicFrameLocks noChangeAspect="1"/>
          </p:cNvGraphicFramePr>
          <p:nvPr/>
        </p:nvGraphicFramePr>
        <p:xfrm>
          <a:off x="1111250" y="1131888"/>
          <a:ext cx="6045200" cy="542925"/>
        </p:xfrm>
        <a:graphic>
          <a:graphicData uri="http://schemas.openxmlformats.org/presentationml/2006/ole">
            <mc:AlternateContent xmlns:mc="http://schemas.openxmlformats.org/markup-compatibility/2006">
              <mc:Choice xmlns:v="urn:schemas-microsoft-com:vml" Requires="v">
                <p:oleObj name="Equation" r:id="rId4" imgW="3302000" imgH="355600" progId="Equation.3">
                  <p:embed/>
                </p:oleObj>
              </mc:Choice>
              <mc:Fallback>
                <p:oleObj name="Equation" r:id="rId4" imgW="3302000" imgH="355600" progId="Equation.3">
                  <p:embed/>
                  <p:pic>
                    <p:nvPicPr>
                      <p:cNvPr id="4198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 y="1131888"/>
                        <a:ext cx="6045200"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6" name="Left Brace 45"/>
          <p:cNvSpPr/>
          <p:nvPr/>
        </p:nvSpPr>
        <p:spPr>
          <a:xfrm rot="16200000">
            <a:off x="1836738" y="822325"/>
            <a:ext cx="298450" cy="1749425"/>
          </a:xfrm>
          <a:prstGeom prst="leftBrace">
            <a:avLst/>
          </a:pr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hu-HU"/>
          </a:p>
        </p:txBody>
      </p:sp>
      <p:sp>
        <p:nvSpPr>
          <p:cNvPr id="47" name="Left Brace 46"/>
          <p:cNvSpPr/>
          <p:nvPr/>
        </p:nvSpPr>
        <p:spPr>
          <a:xfrm rot="16200000">
            <a:off x="3483769" y="1194594"/>
            <a:ext cx="298450" cy="985838"/>
          </a:xfrm>
          <a:prstGeom prst="leftBrace">
            <a:avLst/>
          </a:pr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hu-HU"/>
          </a:p>
        </p:txBody>
      </p:sp>
      <p:sp>
        <p:nvSpPr>
          <p:cNvPr id="48" name="Left Brace 47"/>
          <p:cNvSpPr/>
          <p:nvPr/>
        </p:nvSpPr>
        <p:spPr>
          <a:xfrm rot="16200000">
            <a:off x="6530182" y="1172369"/>
            <a:ext cx="298450" cy="1049337"/>
          </a:xfrm>
          <a:prstGeom prst="leftBrace">
            <a:avLst/>
          </a:pr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hu-HU"/>
          </a:p>
        </p:txBody>
      </p:sp>
      <p:sp>
        <p:nvSpPr>
          <p:cNvPr id="49" name="Left Brace 48"/>
          <p:cNvSpPr/>
          <p:nvPr/>
        </p:nvSpPr>
        <p:spPr>
          <a:xfrm rot="16200000">
            <a:off x="4981575" y="915988"/>
            <a:ext cx="298450" cy="1562100"/>
          </a:xfrm>
          <a:prstGeom prst="leftBrace">
            <a:avLst/>
          </a:prstGeom>
          <a:noFill/>
          <a:ln>
            <a:solidFill>
              <a:srgbClr val="FF0000"/>
            </a:solidFill>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hu-HU"/>
          </a:p>
        </p:txBody>
      </p:sp>
      <p:sp>
        <p:nvSpPr>
          <p:cNvPr id="42002" name="TextBox 49"/>
          <p:cNvSpPr txBox="1">
            <a:spLocks noChangeArrowheads="1"/>
          </p:cNvSpPr>
          <p:nvPr/>
        </p:nvSpPr>
        <p:spPr bwMode="auto">
          <a:xfrm>
            <a:off x="879475" y="1846263"/>
            <a:ext cx="1866900" cy="307975"/>
          </a:xfrm>
          <a:prstGeom prst="rect">
            <a:avLst/>
          </a:prstGeom>
          <a:noFill/>
          <a:ln w="9525">
            <a:noFill/>
            <a:miter lim="800000"/>
            <a:headEnd/>
            <a:tailEnd/>
          </a:ln>
        </p:spPr>
        <p:txBody>
          <a:bodyPr wrap="none">
            <a:prstTxWarp prst="textNoShape">
              <a:avLst/>
            </a:prstTxWarp>
            <a:spAutoFit/>
          </a:bodyPr>
          <a:lstStyle/>
          <a:p>
            <a:r>
              <a:rPr lang="hu-HU" sz="1400">
                <a:latin typeface="Helvetica" pitchFamily="-84" charset="0"/>
                <a:ea typeface="Helvetica" pitchFamily="-84" charset="0"/>
                <a:cs typeface="Helvetica" pitchFamily="-84" charset="0"/>
              </a:rPr>
              <a:t># k-nodes at time t+1</a:t>
            </a:r>
          </a:p>
        </p:txBody>
      </p:sp>
      <p:sp>
        <p:nvSpPr>
          <p:cNvPr id="42003" name="TextBox 50"/>
          <p:cNvSpPr txBox="1">
            <a:spLocks noChangeArrowheads="1"/>
          </p:cNvSpPr>
          <p:nvPr/>
        </p:nvSpPr>
        <p:spPr bwMode="auto">
          <a:xfrm>
            <a:off x="3111500" y="1836738"/>
            <a:ext cx="969963" cy="522287"/>
          </a:xfrm>
          <a:prstGeom prst="rect">
            <a:avLst/>
          </a:prstGeom>
          <a:noFill/>
          <a:ln w="9525">
            <a:noFill/>
            <a:miter lim="800000"/>
            <a:headEnd/>
            <a:tailEnd/>
          </a:ln>
        </p:spPr>
        <p:txBody>
          <a:bodyPr>
            <a:prstTxWarp prst="textNoShape">
              <a:avLst/>
            </a:prstTxWarp>
            <a:spAutoFit/>
          </a:bodyPr>
          <a:lstStyle/>
          <a:p>
            <a:pPr algn="ctr"/>
            <a:r>
              <a:rPr lang="hu-HU" sz="1400">
                <a:latin typeface="Helvetica" pitchFamily="-84" charset="0"/>
                <a:ea typeface="Helvetica" pitchFamily="-84" charset="0"/>
                <a:cs typeface="Helvetica" pitchFamily="-84" charset="0"/>
              </a:rPr>
              <a:t># k-nodes at time t</a:t>
            </a:r>
          </a:p>
        </p:txBody>
      </p:sp>
      <p:sp>
        <p:nvSpPr>
          <p:cNvPr id="42004" name="TextBox 51"/>
          <p:cNvSpPr txBox="1">
            <a:spLocks noChangeArrowheads="1"/>
          </p:cNvSpPr>
          <p:nvPr/>
        </p:nvSpPr>
        <p:spPr bwMode="auto">
          <a:xfrm>
            <a:off x="4478338" y="1806575"/>
            <a:ext cx="1346200" cy="739775"/>
          </a:xfrm>
          <a:prstGeom prst="rect">
            <a:avLst/>
          </a:prstGeom>
          <a:noFill/>
          <a:ln w="9525">
            <a:noFill/>
            <a:miter lim="800000"/>
            <a:headEnd/>
            <a:tailEnd/>
          </a:ln>
        </p:spPr>
        <p:txBody>
          <a:bodyPr>
            <a:prstTxWarp prst="textNoShape">
              <a:avLst/>
            </a:prstTxWarp>
            <a:spAutoFit/>
          </a:bodyPr>
          <a:lstStyle/>
          <a:p>
            <a:pPr algn="ctr"/>
            <a:r>
              <a:rPr lang="hu-HU" sz="1400">
                <a:latin typeface="Helvetica" pitchFamily="-84" charset="0"/>
                <a:ea typeface="Helvetica" pitchFamily="-84" charset="0"/>
                <a:cs typeface="Helvetica" pitchFamily="-84" charset="0"/>
              </a:rPr>
              <a:t>Gain of  k-nodes via</a:t>
            </a:r>
          </a:p>
          <a:p>
            <a:pPr algn="ctr"/>
            <a:r>
              <a:rPr lang="hu-HU" sz="1400">
                <a:latin typeface="Helvetica" pitchFamily="-84" charset="0"/>
                <a:ea typeface="Helvetica" pitchFamily="-84" charset="0"/>
                <a:cs typeface="Helvetica" pitchFamily="-84" charset="0"/>
              </a:rPr>
              <a:t>k-1</a:t>
            </a:r>
            <a:r>
              <a:rPr lang="en-US" sz="1400">
                <a:latin typeface="Helvetica" pitchFamily="-84" charset="0"/>
                <a:ea typeface="Helvetica" pitchFamily="-84" charset="0"/>
                <a:cs typeface="Helvetica" pitchFamily="-84" charset="0"/>
                <a:sym typeface="Wingdings" pitchFamily="-84" charset="2"/>
              </a:rPr>
              <a:t></a:t>
            </a:r>
            <a:r>
              <a:rPr lang="hu-HU" sz="1400">
                <a:latin typeface="Helvetica" pitchFamily="-84" charset="0"/>
                <a:ea typeface="Helvetica" pitchFamily="-84" charset="0"/>
                <a:cs typeface="Helvetica" pitchFamily="-84" charset="0"/>
              </a:rPr>
              <a:t> k</a:t>
            </a:r>
          </a:p>
        </p:txBody>
      </p:sp>
      <p:sp>
        <p:nvSpPr>
          <p:cNvPr id="42005" name="TextBox 52"/>
          <p:cNvSpPr txBox="1">
            <a:spLocks noChangeArrowheads="1"/>
          </p:cNvSpPr>
          <p:nvPr/>
        </p:nvSpPr>
        <p:spPr bwMode="auto">
          <a:xfrm>
            <a:off x="6003925" y="1784350"/>
            <a:ext cx="1346200" cy="738188"/>
          </a:xfrm>
          <a:prstGeom prst="rect">
            <a:avLst/>
          </a:prstGeom>
          <a:noFill/>
          <a:ln w="9525">
            <a:noFill/>
            <a:miter lim="800000"/>
            <a:headEnd/>
            <a:tailEnd/>
          </a:ln>
        </p:spPr>
        <p:txBody>
          <a:bodyPr>
            <a:prstTxWarp prst="textNoShape">
              <a:avLst/>
            </a:prstTxWarp>
            <a:spAutoFit/>
          </a:bodyPr>
          <a:lstStyle/>
          <a:p>
            <a:pPr algn="ctr"/>
            <a:r>
              <a:rPr lang="hu-HU" sz="1400">
                <a:latin typeface="Helvetica" pitchFamily="-84" charset="0"/>
                <a:ea typeface="Helvetica" pitchFamily="-84" charset="0"/>
                <a:cs typeface="Helvetica" pitchFamily="-84" charset="0"/>
              </a:rPr>
              <a:t>Loss  of  k-nodes via</a:t>
            </a:r>
          </a:p>
          <a:p>
            <a:pPr algn="ctr"/>
            <a:r>
              <a:rPr lang="hu-HU" sz="1400">
                <a:latin typeface="Helvetica" pitchFamily="-84" charset="0"/>
                <a:ea typeface="Helvetica" pitchFamily="-84" charset="0"/>
                <a:cs typeface="Helvetica" pitchFamily="-84" charset="0"/>
                <a:sym typeface="Wingdings" pitchFamily="-84" charset="2"/>
              </a:rPr>
              <a:t>k</a:t>
            </a:r>
            <a:r>
              <a:rPr lang="en-US" sz="1400">
                <a:latin typeface="Helvetica" pitchFamily="-84" charset="0"/>
                <a:ea typeface="Helvetica" pitchFamily="-84" charset="0"/>
                <a:cs typeface="Helvetica" pitchFamily="-84" charset="0"/>
                <a:sym typeface="Wingdings" pitchFamily="-84" charset="2"/>
              </a:rPr>
              <a:t></a:t>
            </a:r>
            <a:r>
              <a:rPr lang="hu-HU" sz="1400">
                <a:latin typeface="Helvetica" pitchFamily="-84" charset="0"/>
                <a:ea typeface="Helvetica" pitchFamily="-84" charset="0"/>
                <a:cs typeface="Helvetica" pitchFamily="-84" charset="0"/>
              </a:rPr>
              <a:t> k+1</a:t>
            </a:r>
          </a:p>
        </p:txBody>
      </p:sp>
      <p:sp>
        <p:nvSpPr>
          <p:cNvPr id="42007"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a:solidFill>
                  <a:schemeClr val="bg1"/>
                </a:solidFill>
                <a:latin typeface="Helvetica" pitchFamily="-84" charset="0"/>
                <a:ea typeface="Helvetica" pitchFamily="-84" charset="0"/>
                <a:cs typeface="Helvetica" pitchFamily="-84" charset="0"/>
              </a:rPr>
              <a:t>MFT - Degree Distribution: Rate Equation</a:t>
            </a:r>
          </a:p>
          <a:p>
            <a:pPr>
              <a:spcBef>
                <a:spcPct val="20000"/>
              </a:spcBef>
            </a:pPr>
            <a:r>
              <a:rPr lang="en-US" sz="2000" b="1">
                <a:solidFill>
                  <a:schemeClr val="bg1"/>
                </a:solidFill>
                <a:latin typeface="Helvetica" pitchFamily="-84" charset="0"/>
                <a:ea typeface="Helvetica" pitchFamily="-84" charset="0"/>
                <a:cs typeface="Helvetica" pitchFamily="-84" charset="0"/>
              </a:rPr>
              <a:t> </a:t>
            </a:r>
          </a:p>
        </p:txBody>
      </p:sp>
      <p:sp>
        <p:nvSpPr>
          <p:cNvPr id="25" name="TextBox 3"/>
          <p:cNvSpPr txBox="1">
            <a:spLocks noChangeArrowheads="1"/>
          </p:cNvSpPr>
          <p:nvPr/>
        </p:nvSpPr>
        <p:spPr bwMode="auto">
          <a:xfrm>
            <a:off x="5638800" y="5417609"/>
            <a:ext cx="3429000"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84" charset="0"/>
                <a:ea typeface="Helvetica" pitchFamily="-84" charset="0"/>
                <a:cs typeface="Helvetica" pitchFamily="-84" charset="0"/>
              </a:rPr>
              <a:t>Network Science: Evolving Network Models </a:t>
            </a:r>
            <a:r>
              <a:rPr lang="en-US" sz="600" i="1" dirty="0">
                <a:solidFill>
                  <a:srgbClr val="BFBFBF"/>
                </a:solidFill>
                <a:latin typeface="Helvetica" pitchFamily="-84" charset="0"/>
                <a:ea typeface="Helvetica" pitchFamily="-84" charset="0"/>
                <a:cs typeface="Helvetica" pitchFamily="-84" charset="0"/>
              </a:rPr>
              <a:t> </a:t>
            </a:r>
          </a:p>
        </p:txBody>
      </p:sp>
    </p:spTree>
    <p:extLst>
      <p:ext uri="{BB962C8B-B14F-4D97-AF65-F5344CB8AC3E}">
        <p14:creationId xmlns:p14="http://schemas.microsoft.com/office/powerpoint/2010/main" val="2890989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80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80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380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80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379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380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38" grpId="0" animBg="1"/>
      <p:bldP spid="39" grpId="0" animBg="1"/>
      <p:bldP spid="33801" grpId="0"/>
      <p:bldP spid="33802" grpId="0"/>
      <p:bldP spid="33803" grpId="0"/>
      <p:bldP spid="33804" grpId="0"/>
      <p:bldP spid="3380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0" name="Object 5"/>
          <p:cNvGraphicFramePr>
            <a:graphicFrameLocks noChangeAspect="1"/>
          </p:cNvGraphicFramePr>
          <p:nvPr/>
        </p:nvGraphicFramePr>
        <p:xfrm>
          <a:off x="319088" y="1504950"/>
          <a:ext cx="5207000" cy="542925"/>
        </p:xfrm>
        <a:graphic>
          <a:graphicData uri="http://schemas.openxmlformats.org/presentationml/2006/ole">
            <mc:AlternateContent xmlns:mc="http://schemas.openxmlformats.org/markup-compatibility/2006">
              <mc:Choice xmlns:v="urn:schemas-microsoft-com:vml" Requires="v">
                <p:oleObj name="Equation" r:id="rId2" imgW="2844800" imgH="355600" progId="Equation.3">
                  <p:embed/>
                </p:oleObj>
              </mc:Choice>
              <mc:Fallback>
                <p:oleObj name="Equation" r:id="rId2" imgW="2844800" imgH="355600" progId="Equation.3">
                  <p:embed/>
                  <p:pic>
                    <p:nvPicPr>
                      <p:cNvPr id="4301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88" y="1504950"/>
                        <a:ext cx="5207000"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011" name="Object 3"/>
          <p:cNvGraphicFramePr>
            <a:graphicFrameLocks noChangeAspect="1"/>
          </p:cNvGraphicFramePr>
          <p:nvPr/>
        </p:nvGraphicFramePr>
        <p:xfrm>
          <a:off x="319088" y="860425"/>
          <a:ext cx="6045200" cy="542925"/>
        </p:xfrm>
        <a:graphic>
          <a:graphicData uri="http://schemas.openxmlformats.org/presentationml/2006/ole">
            <mc:AlternateContent xmlns:mc="http://schemas.openxmlformats.org/markup-compatibility/2006">
              <mc:Choice xmlns:v="urn:schemas-microsoft-com:vml" Requires="v">
                <p:oleObj name="Equation" r:id="rId4" imgW="3302000" imgH="355600" progId="Equation.3">
                  <p:embed/>
                </p:oleObj>
              </mc:Choice>
              <mc:Fallback>
                <p:oleObj name="Equation" r:id="rId4" imgW="3302000" imgH="355600" progId="Equation.3">
                  <p:embed/>
                  <p:pic>
                    <p:nvPicPr>
                      <p:cNvPr id="43011"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088" y="860425"/>
                        <a:ext cx="6045200"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19" name="TextBox 23"/>
          <p:cNvSpPr txBox="1">
            <a:spLocks noChangeArrowheads="1"/>
          </p:cNvSpPr>
          <p:nvPr/>
        </p:nvSpPr>
        <p:spPr bwMode="auto">
          <a:xfrm>
            <a:off x="6994525" y="938213"/>
            <a:ext cx="633413" cy="369887"/>
          </a:xfrm>
          <a:prstGeom prst="rect">
            <a:avLst/>
          </a:prstGeom>
          <a:noFill/>
          <a:ln w="9525">
            <a:noFill/>
            <a:miter lim="800000"/>
            <a:headEnd/>
            <a:tailEnd/>
          </a:ln>
        </p:spPr>
        <p:txBody>
          <a:bodyPr wrap="none">
            <a:prstTxWarp prst="textNoShape">
              <a:avLst/>
            </a:prstTxWarp>
            <a:spAutoFit/>
          </a:bodyPr>
          <a:lstStyle/>
          <a:p>
            <a:r>
              <a:rPr lang="hu-HU">
                <a:latin typeface="Helvetica" pitchFamily="-84" charset="0"/>
                <a:ea typeface="Helvetica" pitchFamily="-84" charset="0"/>
                <a:cs typeface="Helvetica" pitchFamily="-84" charset="0"/>
              </a:rPr>
              <a:t>k&gt;m</a:t>
            </a:r>
          </a:p>
        </p:txBody>
      </p:sp>
      <p:sp>
        <p:nvSpPr>
          <p:cNvPr id="43020" name="TextBox 24"/>
          <p:cNvSpPr txBox="1">
            <a:spLocks noChangeArrowheads="1"/>
          </p:cNvSpPr>
          <p:nvPr/>
        </p:nvSpPr>
        <p:spPr bwMode="auto">
          <a:xfrm>
            <a:off x="319088" y="2341563"/>
            <a:ext cx="8291512" cy="368300"/>
          </a:xfrm>
          <a:prstGeom prst="rect">
            <a:avLst/>
          </a:prstGeom>
          <a:noFill/>
          <a:ln w="9525">
            <a:noFill/>
            <a:miter lim="800000"/>
            <a:headEnd/>
            <a:tailEnd/>
          </a:ln>
        </p:spPr>
        <p:txBody>
          <a:bodyPr wrap="none">
            <a:prstTxWarp prst="textNoShape">
              <a:avLst/>
            </a:prstTxWarp>
            <a:spAutoFit/>
          </a:bodyPr>
          <a:lstStyle/>
          <a:p>
            <a:r>
              <a:rPr lang="hu-HU">
                <a:latin typeface="Helvetica" pitchFamily="-84" charset="0"/>
                <a:ea typeface="Helvetica" pitchFamily="-84" charset="0"/>
                <a:cs typeface="Helvetica" pitchFamily="-84" charset="0"/>
              </a:rPr>
              <a:t>We assume that there is a stationary state in the N=t</a:t>
            </a:r>
            <a:r>
              <a:rPr lang="en-US">
                <a:latin typeface="Helvetica" pitchFamily="-84" charset="0"/>
                <a:ea typeface="Helvetica" pitchFamily="-84" charset="0"/>
                <a:cs typeface="Helvetica" pitchFamily="-84" charset="0"/>
                <a:sym typeface="Wingdings" pitchFamily="-84" charset="2"/>
              </a:rPr>
              <a:t>∞ limit, when P(k,∞)=P(k)</a:t>
            </a:r>
            <a:endParaRPr lang="hu-HU">
              <a:latin typeface="Helvetica" pitchFamily="-84" charset="0"/>
              <a:ea typeface="Helvetica" pitchFamily="-84" charset="0"/>
              <a:cs typeface="Helvetica" pitchFamily="-84" charset="0"/>
            </a:endParaRPr>
          </a:p>
        </p:txBody>
      </p:sp>
      <p:graphicFrame>
        <p:nvGraphicFramePr>
          <p:cNvPr id="43012" name="Object 4"/>
          <p:cNvGraphicFramePr>
            <a:graphicFrameLocks noChangeAspect="1"/>
          </p:cNvGraphicFramePr>
          <p:nvPr/>
        </p:nvGraphicFramePr>
        <p:xfrm>
          <a:off x="319088" y="3130550"/>
          <a:ext cx="8580437" cy="252413"/>
        </p:xfrm>
        <a:graphic>
          <a:graphicData uri="http://schemas.openxmlformats.org/presentationml/2006/ole">
            <mc:AlternateContent xmlns:mc="http://schemas.openxmlformats.org/markup-compatibility/2006">
              <mc:Choice xmlns:v="urn:schemas-microsoft-com:vml" Requires="v">
                <p:oleObj name="Equation" r:id="rId6" imgW="4686300" imgH="165100" progId="Equation.3">
                  <p:embed/>
                </p:oleObj>
              </mc:Choice>
              <mc:Fallback>
                <p:oleObj name="Equation" r:id="rId6" imgW="4686300" imgH="165100" progId="Equation.3">
                  <p:embed/>
                  <p:pic>
                    <p:nvPicPr>
                      <p:cNvPr id="43012"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9088" y="3130550"/>
                        <a:ext cx="8580437" cy="252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21" name="TextBox 27"/>
          <p:cNvSpPr txBox="1">
            <a:spLocks noChangeArrowheads="1"/>
          </p:cNvSpPr>
          <p:nvPr/>
        </p:nvSpPr>
        <p:spPr bwMode="auto">
          <a:xfrm>
            <a:off x="319088" y="938213"/>
            <a:ext cx="3001962" cy="369887"/>
          </a:xfrm>
          <a:prstGeom prst="rect">
            <a:avLst/>
          </a:prstGeom>
          <a:solidFill>
            <a:srgbClr val="FF0000">
              <a:alpha val="23137"/>
            </a:srgbClr>
          </a:solidFill>
          <a:ln w="9525">
            <a:noFill/>
            <a:miter lim="800000"/>
            <a:headEnd/>
            <a:tailEnd/>
          </a:ln>
        </p:spPr>
        <p:txBody>
          <a:bodyPr>
            <a:prstTxWarp prst="textNoShape">
              <a:avLst/>
            </a:prstTxWarp>
            <a:spAutoFit/>
          </a:bodyPr>
          <a:lstStyle/>
          <a:p>
            <a:endParaRPr lang="hu-HU"/>
          </a:p>
        </p:txBody>
      </p:sp>
      <p:sp>
        <p:nvSpPr>
          <p:cNvPr id="43022" name="TextBox 29"/>
          <p:cNvSpPr txBox="1">
            <a:spLocks noChangeArrowheads="1"/>
          </p:cNvSpPr>
          <p:nvPr/>
        </p:nvSpPr>
        <p:spPr bwMode="auto">
          <a:xfrm>
            <a:off x="349250" y="3090863"/>
            <a:ext cx="8580438" cy="369887"/>
          </a:xfrm>
          <a:prstGeom prst="rect">
            <a:avLst/>
          </a:prstGeom>
          <a:solidFill>
            <a:srgbClr val="FF0000">
              <a:alpha val="23137"/>
            </a:srgbClr>
          </a:solidFill>
          <a:ln w="9525">
            <a:noFill/>
            <a:miter lim="800000"/>
            <a:headEnd/>
            <a:tailEnd/>
          </a:ln>
        </p:spPr>
        <p:txBody>
          <a:bodyPr>
            <a:prstTxWarp prst="textNoShape">
              <a:avLst/>
            </a:prstTxWarp>
            <a:spAutoFit/>
          </a:bodyPr>
          <a:lstStyle/>
          <a:p>
            <a:endParaRPr lang="hu-HU"/>
          </a:p>
        </p:txBody>
      </p:sp>
      <p:graphicFrame>
        <p:nvGraphicFramePr>
          <p:cNvPr id="43013" name="Object 5"/>
          <p:cNvGraphicFramePr>
            <a:graphicFrameLocks noChangeAspect="1"/>
          </p:cNvGraphicFramePr>
          <p:nvPr/>
        </p:nvGraphicFramePr>
        <p:xfrm>
          <a:off x="319088" y="3617913"/>
          <a:ext cx="4092575" cy="231775"/>
        </p:xfrm>
        <a:graphic>
          <a:graphicData uri="http://schemas.openxmlformats.org/presentationml/2006/ole">
            <mc:AlternateContent xmlns:mc="http://schemas.openxmlformats.org/markup-compatibility/2006">
              <mc:Choice xmlns:v="urn:schemas-microsoft-com:vml" Requires="v">
                <p:oleObj name="Equation" r:id="rId8" imgW="2235200" imgH="152400" progId="Equation.3">
                  <p:embed/>
                </p:oleObj>
              </mc:Choice>
              <mc:Fallback>
                <p:oleObj name="Equation" r:id="rId8" imgW="2235200" imgH="152400" progId="Equation.3">
                  <p:embed/>
                  <p:pic>
                    <p:nvPicPr>
                      <p:cNvPr id="43013"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9088" y="3617913"/>
                        <a:ext cx="4092575" cy="2317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014" name="Object 6"/>
          <p:cNvGraphicFramePr>
            <a:graphicFrameLocks noChangeAspect="1"/>
          </p:cNvGraphicFramePr>
          <p:nvPr/>
        </p:nvGraphicFramePr>
        <p:xfrm>
          <a:off x="430213" y="4154488"/>
          <a:ext cx="3325812" cy="542925"/>
        </p:xfrm>
        <a:graphic>
          <a:graphicData uri="http://schemas.openxmlformats.org/presentationml/2006/ole">
            <mc:AlternateContent xmlns:mc="http://schemas.openxmlformats.org/markup-compatibility/2006">
              <mc:Choice xmlns:v="urn:schemas-microsoft-com:vml" Requires="v">
                <p:oleObj name="Equation" r:id="rId10" imgW="1816100" imgH="355600" progId="Equation.3">
                  <p:embed/>
                </p:oleObj>
              </mc:Choice>
              <mc:Fallback>
                <p:oleObj name="Equation" r:id="rId10" imgW="1816100" imgH="355600" progId="Equation.3">
                  <p:embed/>
                  <p:pic>
                    <p:nvPicPr>
                      <p:cNvPr id="43014"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0213" y="4154488"/>
                        <a:ext cx="3325812"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015" name="Object 7"/>
          <p:cNvGraphicFramePr>
            <a:graphicFrameLocks noChangeAspect="1"/>
          </p:cNvGraphicFramePr>
          <p:nvPr/>
        </p:nvGraphicFramePr>
        <p:xfrm>
          <a:off x="430213" y="4752975"/>
          <a:ext cx="2187575" cy="542925"/>
        </p:xfrm>
        <a:graphic>
          <a:graphicData uri="http://schemas.openxmlformats.org/presentationml/2006/ole">
            <mc:AlternateContent xmlns:mc="http://schemas.openxmlformats.org/markup-compatibility/2006">
              <mc:Choice xmlns:v="urn:schemas-microsoft-com:vml" Requires="v">
                <p:oleObj name="Equation" r:id="rId12" imgW="1193800" imgH="355600" progId="Equation.3">
                  <p:embed/>
                </p:oleObj>
              </mc:Choice>
              <mc:Fallback>
                <p:oleObj name="Equation" r:id="rId12" imgW="1193800" imgH="355600" progId="Equation.3">
                  <p:embed/>
                  <p:pic>
                    <p:nvPicPr>
                      <p:cNvPr id="43015"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30213" y="4752975"/>
                        <a:ext cx="2187575"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016" name="Object 8"/>
          <p:cNvGraphicFramePr>
            <a:graphicFrameLocks noChangeAspect="1"/>
          </p:cNvGraphicFramePr>
          <p:nvPr/>
        </p:nvGraphicFramePr>
        <p:xfrm>
          <a:off x="5543550" y="4154488"/>
          <a:ext cx="2349500" cy="542925"/>
        </p:xfrm>
        <a:graphic>
          <a:graphicData uri="http://schemas.openxmlformats.org/presentationml/2006/ole">
            <mc:AlternateContent xmlns:mc="http://schemas.openxmlformats.org/markup-compatibility/2006">
              <mc:Choice xmlns:v="urn:schemas-microsoft-com:vml" Requires="v">
                <p:oleObj name="Equation" r:id="rId14" imgW="1282700" imgH="355600" progId="Equation.3">
                  <p:embed/>
                </p:oleObj>
              </mc:Choice>
              <mc:Fallback>
                <p:oleObj name="Equation" r:id="rId14" imgW="1282700" imgH="355600" progId="Equation.3">
                  <p:embed/>
                  <p:pic>
                    <p:nvPicPr>
                      <p:cNvPr id="43016" name="Object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543550" y="4154488"/>
                        <a:ext cx="2349500"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3017" name="Object 9"/>
          <p:cNvGraphicFramePr>
            <a:graphicFrameLocks noChangeAspect="1"/>
          </p:cNvGraphicFramePr>
          <p:nvPr/>
        </p:nvGraphicFramePr>
        <p:xfrm>
          <a:off x="5534025" y="4697413"/>
          <a:ext cx="1581150" cy="542925"/>
        </p:xfrm>
        <a:graphic>
          <a:graphicData uri="http://schemas.openxmlformats.org/presentationml/2006/ole">
            <mc:AlternateContent xmlns:mc="http://schemas.openxmlformats.org/markup-compatibility/2006">
              <mc:Choice xmlns:v="urn:schemas-microsoft-com:vml" Requires="v">
                <p:oleObj name="Equation" r:id="rId16" imgW="863600" imgH="355600" progId="Equation.3">
                  <p:embed/>
                </p:oleObj>
              </mc:Choice>
              <mc:Fallback>
                <p:oleObj name="Equation" r:id="rId16" imgW="863600" imgH="355600" progId="Equation.3">
                  <p:embed/>
                  <p:pic>
                    <p:nvPicPr>
                      <p:cNvPr id="43017" name="Object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534025" y="4697413"/>
                        <a:ext cx="1581150"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3023" name="TextBox 53"/>
          <p:cNvSpPr txBox="1">
            <a:spLocks noChangeArrowheads="1"/>
          </p:cNvSpPr>
          <p:nvPr/>
        </p:nvSpPr>
        <p:spPr bwMode="auto">
          <a:xfrm>
            <a:off x="8382000" y="4273550"/>
            <a:ext cx="627063" cy="368300"/>
          </a:xfrm>
          <a:prstGeom prst="rect">
            <a:avLst/>
          </a:prstGeom>
          <a:noFill/>
          <a:ln w="9525">
            <a:noFill/>
            <a:miter lim="800000"/>
            <a:headEnd/>
            <a:tailEnd/>
          </a:ln>
        </p:spPr>
        <p:txBody>
          <a:bodyPr wrap="none">
            <a:prstTxWarp prst="textNoShape">
              <a:avLst/>
            </a:prstTxWarp>
            <a:spAutoFit/>
          </a:bodyPr>
          <a:lstStyle/>
          <a:p>
            <a:r>
              <a:rPr lang="hu-HU"/>
              <a:t>k&gt;m</a:t>
            </a:r>
          </a:p>
        </p:txBody>
      </p:sp>
      <p:sp>
        <p:nvSpPr>
          <p:cNvPr id="43025"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a:solidFill>
                  <a:schemeClr val="bg1"/>
                </a:solidFill>
                <a:latin typeface="Helvetica" pitchFamily="-84" charset="0"/>
                <a:ea typeface="Helvetica" pitchFamily="-84" charset="0"/>
                <a:cs typeface="Helvetica" pitchFamily="-84" charset="0"/>
              </a:rPr>
              <a:t>MFT - Degree Distribution: Rate Equation</a:t>
            </a:r>
          </a:p>
          <a:p>
            <a:pPr>
              <a:spcBef>
                <a:spcPct val="20000"/>
              </a:spcBef>
            </a:pPr>
            <a:r>
              <a:rPr lang="en-US" sz="2000" b="1">
                <a:solidFill>
                  <a:schemeClr val="bg1"/>
                </a:solidFill>
                <a:latin typeface="Helvetica" pitchFamily="-84" charset="0"/>
                <a:ea typeface="Helvetica" pitchFamily="-84" charset="0"/>
                <a:cs typeface="Helvetica" pitchFamily="-84" charset="0"/>
              </a:rPr>
              <a:t> </a:t>
            </a:r>
          </a:p>
        </p:txBody>
      </p:sp>
      <p:sp>
        <p:nvSpPr>
          <p:cNvPr id="19" name="TextBox 3"/>
          <p:cNvSpPr txBox="1">
            <a:spLocks noChangeArrowheads="1"/>
          </p:cNvSpPr>
          <p:nvPr/>
        </p:nvSpPr>
        <p:spPr bwMode="auto">
          <a:xfrm>
            <a:off x="5638800" y="5400675"/>
            <a:ext cx="3429000"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84" charset="0"/>
                <a:ea typeface="Helvetica" pitchFamily="-84" charset="0"/>
                <a:cs typeface="Helvetica" pitchFamily="-84" charset="0"/>
              </a:rPr>
              <a:t>Network Science: Evolving Network Models </a:t>
            </a:r>
            <a:r>
              <a:rPr lang="en-US" sz="600" i="1" dirty="0">
                <a:solidFill>
                  <a:srgbClr val="BFBFBF"/>
                </a:solidFill>
                <a:latin typeface="Helvetica" pitchFamily="-84" charset="0"/>
                <a:ea typeface="Helvetica" pitchFamily="-84" charset="0"/>
                <a:cs typeface="Helvetica" pitchFamily="-84" charset="0"/>
              </a:rPr>
              <a:t> </a:t>
            </a:r>
          </a:p>
        </p:txBody>
      </p:sp>
    </p:spTree>
    <p:extLst>
      <p:ext uri="{BB962C8B-B14F-4D97-AF65-F5344CB8AC3E}">
        <p14:creationId xmlns:p14="http://schemas.microsoft.com/office/powerpoint/2010/main" val="240384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75" y="0"/>
            <a:ext cx="6572250" cy="1104636"/>
          </a:xfrm>
        </p:spPr>
        <p:txBody>
          <a:bodyPr>
            <a:normAutofit/>
          </a:bodyPr>
          <a:lstStyle/>
          <a:p>
            <a:pPr algn="ctr"/>
            <a:r>
              <a:rPr lang="en-US" sz="2667" b="1" dirty="0">
                <a:solidFill>
                  <a:srgbClr val="0070C0"/>
                </a:solidFill>
                <a:latin typeface="+mn-lt"/>
              </a:rPr>
              <a:t>Contributions:</a:t>
            </a: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762000" y="876585"/>
                <a:ext cx="7620000" cy="4475248"/>
              </a:xfrm>
            </p:spPr>
            <p:txBody>
              <a:bodyPr>
                <a:noAutofit/>
              </a:bodyPr>
              <a:lstStyle/>
              <a:p>
                <a:r>
                  <a:rPr lang="en-US" sz="1500" dirty="0"/>
                  <a:t>Provided a universal methodology of applying the LQR control in real world networked systems:</a:t>
                </a:r>
              </a:p>
              <a:p>
                <a:pPr lvl="1"/>
                <a:r>
                  <a:rPr lang="en-US" sz="1333" dirty="0"/>
                  <a:t>Built a flight-delay network with five million flights record in 2015.</a:t>
                </a:r>
              </a:p>
              <a:p>
                <a:pPr lvl="1"/>
                <a:r>
                  <a:rPr lang="en-US" sz="1333" dirty="0"/>
                  <a:t>Built a delay cost matrix </a:t>
                </a:r>
                <a14:m>
                  <m:oMath xmlns:m="http://schemas.openxmlformats.org/officeDocument/2006/math">
                    <m:r>
                      <a:rPr lang="en-US" sz="1333" b="0" i="1" smtClean="0">
                        <a:latin typeface="Cambria Math" panose="02040503050406030204" pitchFamily="18" charset="0"/>
                      </a:rPr>
                      <m:t>𝑄</m:t>
                    </m:r>
                  </m:oMath>
                </a14:m>
                <a:r>
                  <a:rPr lang="en-US" sz="1333" dirty="0"/>
                  <a:t> and aircraft cost matrix </a:t>
                </a:r>
                <a14:m>
                  <m:oMath xmlns:m="http://schemas.openxmlformats.org/officeDocument/2006/math">
                    <m:r>
                      <a:rPr lang="en-US" sz="1333" b="0" i="1" smtClean="0">
                        <a:latin typeface="Cambria Math" panose="02040503050406030204" pitchFamily="18" charset="0"/>
                      </a:rPr>
                      <m:t>𝑅</m:t>
                    </m:r>
                  </m:oMath>
                </a14:m>
                <a:r>
                  <a:rPr lang="en-US" sz="1333" dirty="0"/>
                  <a:t> according to official statistic data</a:t>
                </a:r>
                <a:endParaRPr lang="en-US" sz="1500" dirty="0"/>
              </a:p>
              <a:p>
                <a:r>
                  <a:rPr lang="en-US" sz="1500" dirty="0"/>
                  <a:t>Provided significant results on flights control:</a:t>
                </a:r>
              </a:p>
              <a:p>
                <a:pPr lvl="1"/>
                <a:r>
                  <a:rPr lang="en-US" sz="1333" dirty="0"/>
                  <a:t>LQR control saves around 90% time for the customer and 70% cost for the society on average. </a:t>
                </a:r>
              </a:p>
              <a:p>
                <a:pPr lvl="1"/>
                <a:r>
                  <a:rPr lang="en-US" sz="1333" dirty="0"/>
                  <a:t>In over 5000 unique flights, almost every single one benefits from the LQR control.</a:t>
                </a:r>
              </a:p>
              <a:p>
                <a:r>
                  <a:rPr lang="en-US" sz="1500" dirty="0"/>
                  <a:t>Provided significant results on airports control:</a:t>
                </a:r>
              </a:p>
              <a:p>
                <a:pPr lvl="1"/>
                <a:r>
                  <a:rPr lang="en-US" sz="1333" dirty="0"/>
                  <a:t>The small airport in the inland area benefits more than large international one in the coastal area </a:t>
                </a:r>
              </a:p>
              <a:p>
                <a:pPr lvl="1"/>
                <a:r>
                  <a:rPr lang="en-US" sz="1333" dirty="0"/>
                  <a:t>In over 300 airports, almost every single one benefits from the LQR control.</a:t>
                </a:r>
              </a:p>
              <a:p>
                <a:r>
                  <a:rPr lang="en-US" sz="1500" dirty="0"/>
                  <a:t>Discovered that the airline ranking by simulated steady states in the CARP model are highly (above 0.8) correlated with Airline Quality Ranking.</a:t>
                </a:r>
              </a:p>
              <a:p>
                <a:r>
                  <a:rPr lang="en-US" sz="1500" dirty="0"/>
                  <a:t>Submitted to:</a:t>
                </a:r>
              </a:p>
              <a:p>
                <a:pPr lvl="1"/>
                <a:r>
                  <a:rPr lang="en-US" sz="1333" b="1" dirty="0"/>
                  <a:t>X. Niu</a:t>
                </a:r>
                <a:r>
                  <a:rPr lang="en-US" sz="1333" dirty="0"/>
                  <a:t>, C. Jiang, J. Gao, G. </a:t>
                </a:r>
                <a:r>
                  <a:rPr lang="en-US" sz="1333" dirty="0" err="1"/>
                  <a:t>Korniss</a:t>
                </a:r>
                <a:r>
                  <a:rPr lang="en-US" sz="1333" dirty="0"/>
                  <a:t>, and B. K. Szymanski. Data-driven control of networked risks with minimal cost. </a:t>
                </a:r>
                <a:r>
                  <a:rPr lang="en-US" sz="1333" i="1" dirty="0"/>
                  <a:t>Nature Communications</a:t>
                </a:r>
                <a:r>
                  <a:rPr lang="en-US" sz="1333" dirty="0"/>
                  <a:t>, 2019</a:t>
                </a:r>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762000" y="876585"/>
                <a:ext cx="7620000" cy="4475248"/>
              </a:xfrm>
              <a:blipFill>
                <a:blip r:embed="rId2"/>
                <a:stretch>
                  <a:fillRect l="-240" t="-681" r="-56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F3081D5E-FE68-4115-B6F4-4735CF4DEAE8}" type="slidenum">
              <a:rPr lang="ru-RU" smtClean="0"/>
              <a:pPr/>
              <a:t>5</a:t>
            </a:fld>
            <a:endParaRPr lang="ru-RU"/>
          </a:p>
        </p:txBody>
      </p:sp>
      <p:pic>
        <p:nvPicPr>
          <p:cNvPr id="5" name="Shape 91" descr="D:\Qiming Lu\Pictures\rpi_seal.gif"/>
          <p:cNvPicPr preferRelativeResize="0"/>
          <p:nvPr/>
        </p:nvPicPr>
        <p:blipFill rotWithShape="1">
          <a:blip r:embed="rId3">
            <a:alphaModFix/>
          </a:blip>
          <a:srcRect/>
          <a:stretch/>
        </p:blipFill>
        <p:spPr>
          <a:xfrm>
            <a:off x="7599779" y="4988875"/>
            <a:ext cx="779993" cy="725917"/>
          </a:xfrm>
          <a:prstGeom prst="rect">
            <a:avLst/>
          </a:prstGeom>
          <a:noFill/>
          <a:ln>
            <a:noFill/>
          </a:ln>
        </p:spPr>
      </p:pic>
      <p:pic>
        <p:nvPicPr>
          <p:cNvPr id="6"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4970198"/>
            <a:ext cx="936667" cy="74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ooter Placeholder 7"/>
          <p:cNvSpPr>
            <a:spLocks noGrp="1"/>
          </p:cNvSpPr>
          <p:nvPr>
            <p:ph type="ftr" sz="quarter" idx="11"/>
          </p:nvPr>
        </p:nvSpPr>
        <p:spPr>
          <a:xfrm>
            <a:off x="2275417" y="5406941"/>
            <a:ext cx="4572000" cy="304271"/>
          </a:xfrm>
        </p:spPr>
        <p:txBody>
          <a:bodyPr/>
          <a:lstStyle/>
          <a:p>
            <a:r>
              <a:rPr lang="en-US" dirty="0"/>
              <a:t>Failures, Dynamics, Evolution and Control of the Global Risk Network By World Economic Forum</a:t>
            </a:r>
          </a:p>
        </p:txBody>
      </p:sp>
    </p:spTree>
    <p:extLst>
      <p:ext uri="{BB962C8B-B14F-4D97-AF65-F5344CB8AC3E}">
        <p14:creationId xmlns:p14="http://schemas.microsoft.com/office/powerpoint/2010/main" val="585081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4034" name="Object 2"/>
          <p:cNvGraphicFramePr>
            <a:graphicFrameLocks noChangeAspect="1"/>
          </p:cNvGraphicFramePr>
          <p:nvPr/>
        </p:nvGraphicFramePr>
        <p:xfrm>
          <a:off x="227013" y="781050"/>
          <a:ext cx="2349500" cy="542925"/>
        </p:xfrm>
        <a:graphic>
          <a:graphicData uri="http://schemas.openxmlformats.org/presentationml/2006/ole">
            <mc:AlternateContent xmlns:mc="http://schemas.openxmlformats.org/markup-compatibility/2006">
              <mc:Choice xmlns:v="urn:schemas-microsoft-com:vml" Requires="v">
                <p:oleObj name="Equation" r:id="rId2" imgW="1282700" imgH="355600" progId="Equation.3">
                  <p:embed/>
                </p:oleObj>
              </mc:Choice>
              <mc:Fallback>
                <p:oleObj name="Equation" r:id="rId2" imgW="1282700" imgH="355600" progId="Equation.3">
                  <p:embed/>
                  <p:pic>
                    <p:nvPicPr>
                      <p:cNvPr id="4403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013" y="781050"/>
                        <a:ext cx="2349500"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035" name="Object 3"/>
          <p:cNvGraphicFramePr>
            <a:graphicFrameLocks noChangeAspect="1"/>
          </p:cNvGraphicFramePr>
          <p:nvPr/>
        </p:nvGraphicFramePr>
        <p:xfrm>
          <a:off x="227013" y="1425575"/>
          <a:ext cx="1443037" cy="495300"/>
        </p:xfrm>
        <a:graphic>
          <a:graphicData uri="http://schemas.openxmlformats.org/presentationml/2006/ole">
            <mc:AlternateContent xmlns:mc="http://schemas.openxmlformats.org/markup-compatibility/2006">
              <mc:Choice xmlns:v="urn:schemas-microsoft-com:vml" Requires="v">
                <p:oleObj name="Equation" r:id="rId4" imgW="863600" imgH="355600" progId="Equation.3">
                  <p:embed/>
                </p:oleObj>
              </mc:Choice>
              <mc:Fallback>
                <p:oleObj name="Equation" r:id="rId4" imgW="863600" imgH="355600" progId="Equation.3">
                  <p:embed/>
                  <p:pic>
                    <p:nvPicPr>
                      <p:cNvPr id="44035"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7013" y="1425575"/>
                        <a:ext cx="1443037" cy="495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036" name="Object 4"/>
          <p:cNvGraphicFramePr>
            <a:graphicFrameLocks noChangeAspect="1"/>
          </p:cNvGraphicFramePr>
          <p:nvPr/>
        </p:nvGraphicFramePr>
        <p:xfrm>
          <a:off x="3476625" y="727075"/>
          <a:ext cx="2349500" cy="542925"/>
        </p:xfrm>
        <a:graphic>
          <a:graphicData uri="http://schemas.openxmlformats.org/presentationml/2006/ole">
            <mc:AlternateContent xmlns:mc="http://schemas.openxmlformats.org/markup-compatibility/2006">
              <mc:Choice xmlns:v="urn:schemas-microsoft-com:vml" Requires="v">
                <p:oleObj name="Equation" r:id="rId6" imgW="1282700" imgH="355600" progId="Equation.3">
                  <p:embed/>
                </p:oleObj>
              </mc:Choice>
              <mc:Fallback>
                <p:oleObj name="Equation" r:id="rId6" imgW="1282700" imgH="355600" progId="Equation.3">
                  <p:embed/>
                  <p:pic>
                    <p:nvPicPr>
                      <p:cNvPr id="44036"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76625" y="727075"/>
                        <a:ext cx="2349500"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043" name="TextBox 18"/>
          <p:cNvSpPr txBox="1">
            <a:spLocks noChangeArrowheads="1"/>
          </p:cNvSpPr>
          <p:nvPr/>
        </p:nvSpPr>
        <p:spPr bwMode="auto">
          <a:xfrm>
            <a:off x="2862263" y="862013"/>
            <a:ext cx="431800" cy="368300"/>
          </a:xfrm>
          <a:prstGeom prst="rect">
            <a:avLst/>
          </a:prstGeom>
          <a:noFill/>
          <a:ln w="9525">
            <a:noFill/>
            <a:miter lim="800000"/>
            <a:headEnd/>
            <a:tailEnd/>
          </a:ln>
        </p:spPr>
        <p:txBody>
          <a:bodyPr wrap="none">
            <a:prstTxWarp prst="textNoShape">
              <a:avLst/>
            </a:prstTxWarp>
            <a:spAutoFit/>
          </a:bodyPr>
          <a:lstStyle/>
          <a:p>
            <a:r>
              <a:rPr lang="hu-HU">
                <a:latin typeface="Wingdings" pitchFamily="-84" charset="2"/>
                <a:ea typeface="Wingdings" pitchFamily="-84" charset="2"/>
                <a:cs typeface="Wingdings" pitchFamily="-84" charset="2"/>
              </a:rPr>
              <a:t></a:t>
            </a:r>
            <a:endParaRPr lang="hu-HU"/>
          </a:p>
        </p:txBody>
      </p:sp>
      <p:graphicFrame>
        <p:nvGraphicFramePr>
          <p:cNvPr id="44037" name="Object 5"/>
          <p:cNvGraphicFramePr>
            <a:graphicFrameLocks noChangeAspect="1"/>
          </p:cNvGraphicFramePr>
          <p:nvPr/>
        </p:nvGraphicFramePr>
        <p:xfrm>
          <a:off x="227013" y="1971675"/>
          <a:ext cx="4052887" cy="530225"/>
        </p:xfrm>
        <a:graphic>
          <a:graphicData uri="http://schemas.openxmlformats.org/presentationml/2006/ole">
            <mc:AlternateContent xmlns:mc="http://schemas.openxmlformats.org/markup-compatibility/2006">
              <mc:Choice xmlns:v="urn:schemas-microsoft-com:vml" Requires="v">
                <p:oleObj name="Equation" r:id="rId8" imgW="2425700" imgH="381000" progId="Equation.3">
                  <p:embed/>
                </p:oleObj>
              </mc:Choice>
              <mc:Fallback>
                <p:oleObj name="Equation" r:id="rId8" imgW="2425700" imgH="381000" progId="Equation.3">
                  <p:embed/>
                  <p:pic>
                    <p:nvPicPr>
                      <p:cNvPr id="44037"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7013" y="1971675"/>
                        <a:ext cx="4052887"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038" name="Object 6"/>
          <p:cNvGraphicFramePr>
            <a:graphicFrameLocks noChangeAspect="1"/>
          </p:cNvGraphicFramePr>
          <p:nvPr/>
        </p:nvGraphicFramePr>
        <p:xfrm>
          <a:off x="227013" y="2628900"/>
          <a:ext cx="5176837" cy="530225"/>
        </p:xfrm>
        <a:graphic>
          <a:graphicData uri="http://schemas.openxmlformats.org/presentationml/2006/ole">
            <mc:AlternateContent xmlns:mc="http://schemas.openxmlformats.org/markup-compatibility/2006">
              <mc:Choice xmlns:v="urn:schemas-microsoft-com:vml" Requires="v">
                <p:oleObj name="Equation" r:id="rId10" imgW="3098800" imgH="381000" progId="Equation.3">
                  <p:embed/>
                </p:oleObj>
              </mc:Choice>
              <mc:Fallback>
                <p:oleObj name="Equation" r:id="rId10" imgW="3098800" imgH="381000" progId="Equation.3">
                  <p:embed/>
                  <p:pic>
                    <p:nvPicPr>
                      <p:cNvPr id="44038"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7013" y="2628900"/>
                        <a:ext cx="5176837"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4039" name="Object 7"/>
          <p:cNvGraphicFramePr>
            <a:graphicFrameLocks noChangeAspect="1"/>
          </p:cNvGraphicFramePr>
          <p:nvPr/>
        </p:nvGraphicFramePr>
        <p:xfrm>
          <a:off x="225425" y="3279775"/>
          <a:ext cx="5197475" cy="530225"/>
        </p:xfrm>
        <a:graphic>
          <a:graphicData uri="http://schemas.openxmlformats.org/presentationml/2006/ole">
            <mc:AlternateContent xmlns:mc="http://schemas.openxmlformats.org/markup-compatibility/2006">
              <mc:Choice xmlns:v="urn:schemas-microsoft-com:vml" Requires="v">
                <p:oleObj name="Equation" r:id="rId12" imgW="3111500" imgH="381000" progId="Equation.3">
                  <p:embed/>
                </p:oleObj>
              </mc:Choice>
              <mc:Fallback>
                <p:oleObj name="Equation" r:id="rId12" imgW="3111500" imgH="381000" progId="Equation.3">
                  <p:embed/>
                  <p:pic>
                    <p:nvPicPr>
                      <p:cNvPr id="44039" name="Object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25425" y="3279775"/>
                        <a:ext cx="5197475" cy="5302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044" name="TextBox 22"/>
          <p:cNvSpPr txBox="1">
            <a:spLocks noChangeArrowheads="1"/>
          </p:cNvSpPr>
          <p:nvPr/>
        </p:nvSpPr>
        <p:spPr bwMode="auto">
          <a:xfrm>
            <a:off x="238125" y="3568700"/>
            <a:ext cx="527050" cy="584200"/>
          </a:xfrm>
          <a:prstGeom prst="rect">
            <a:avLst/>
          </a:prstGeom>
          <a:noFill/>
          <a:ln w="9525">
            <a:noFill/>
            <a:miter lim="800000"/>
            <a:headEnd/>
            <a:tailEnd/>
          </a:ln>
        </p:spPr>
        <p:txBody>
          <a:bodyPr>
            <a:prstTxWarp prst="textNoShape">
              <a:avLst/>
            </a:prstTxWarp>
            <a:spAutoFit/>
          </a:bodyPr>
          <a:lstStyle/>
          <a:p>
            <a:r>
              <a:rPr lang="hu-HU" sz="3200"/>
              <a:t>...</a:t>
            </a:r>
          </a:p>
        </p:txBody>
      </p:sp>
      <p:graphicFrame>
        <p:nvGraphicFramePr>
          <p:cNvPr id="44040" name="Object 8"/>
          <p:cNvGraphicFramePr>
            <a:graphicFrameLocks noChangeAspect="1"/>
          </p:cNvGraphicFramePr>
          <p:nvPr/>
        </p:nvGraphicFramePr>
        <p:xfrm>
          <a:off x="263525" y="4170363"/>
          <a:ext cx="2725738" cy="649287"/>
        </p:xfrm>
        <a:graphic>
          <a:graphicData uri="http://schemas.openxmlformats.org/presentationml/2006/ole">
            <mc:AlternateContent xmlns:mc="http://schemas.openxmlformats.org/markup-compatibility/2006">
              <mc:Choice xmlns:v="urn:schemas-microsoft-com:vml" Requires="v">
                <p:oleObj name="Equation" r:id="rId14" imgW="1333500" imgH="381000" progId="Equation.3">
                  <p:embed/>
                </p:oleObj>
              </mc:Choice>
              <mc:Fallback>
                <p:oleObj name="Equation" r:id="rId14" imgW="1333500" imgH="381000" progId="Equation.3">
                  <p:embed/>
                  <p:pic>
                    <p:nvPicPr>
                      <p:cNvPr id="44040" name="Object 8"/>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3525" y="4170363"/>
                        <a:ext cx="2725738" cy="6492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045" name="TextBox 26"/>
          <p:cNvSpPr txBox="1">
            <a:spLocks noChangeArrowheads="1"/>
          </p:cNvSpPr>
          <p:nvPr/>
        </p:nvSpPr>
        <p:spPr bwMode="auto">
          <a:xfrm>
            <a:off x="6969125" y="3306763"/>
            <a:ext cx="1055688" cy="339725"/>
          </a:xfrm>
          <a:prstGeom prst="rect">
            <a:avLst/>
          </a:prstGeom>
          <a:noFill/>
          <a:ln w="9525">
            <a:noFill/>
            <a:miter lim="800000"/>
            <a:headEnd/>
            <a:tailEnd/>
          </a:ln>
        </p:spPr>
        <p:txBody>
          <a:bodyPr wrap="none">
            <a:prstTxWarp prst="textNoShape">
              <a:avLst/>
            </a:prstTxWarp>
            <a:spAutoFit/>
          </a:bodyPr>
          <a:lstStyle/>
          <a:p>
            <a:r>
              <a:rPr lang="hu-HU" sz="1600" i="1">
                <a:latin typeface="Helvetica" pitchFamily="-84" charset="0"/>
                <a:ea typeface="Helvetica" pitchFamily="-84" charset="0"/>
                <a:cs typeface="Helvetica" pitchFamily="-84" charset="0"/>
              </a:rPr>
              <a:t>m+3 </a:t>
            </a:r>
            <a:r>
              <a:rPr lang="en-US" sz="1600" i="1">
                <a:latin typeface="Helvetica" pitchFamily="-84" charset="0"/>
                <a:ea typeface="Helvetica" pitchFamily="-84" charset="0"/>
                <a:cs typeface="Helvetica" pitchFamily="-84" charset="0"/>
                <a:sym typeface="Wingdings" pitchFamily="-84" charset="2"/>
              </a:rPr>
              <a:t> </a:t>
            </a:r>
            <a:r>
              <a:rPr lang="en-US" sz="1600" i="1">
                <a:solidFill>
                  <a:srgbClr val="FF0000"/>
                </a:solidFill>
                <a:latin typeface="Helvetica" pitchFamily="-84" charset="0"/>
                <a:ea typeface="Helvetica" pitchFamily="-84" charset="0"/>
                <a:cs typeface="Helvetica" pitchFamily="-84" charset="0"/>
                <a:sym typeface="Wingdings" pitchFamily="-84" charset="2"/>
              </a:rPr>
              <a:t>k</a:t>
            </a:r>
            <a:endParaRPr lang="hu-HU" sz="1600" i="1">
              <a:solidFill>
                <a:srgbClr val="FF0000"/>
              </a:solidFill>
              <a:latin typeface="Helvetica" pitchFamily="-84" charset="0"/>
              <a:ea typeface="Helvetica" pitchFamily="-84" charset="0"/>
              <a:cs typeface="Helvetica" pitchFamily="-84" charset="0"/>
            </a:endParaRPr>
          </a:p>
        </p:txBody>
      </p:sp>
      <p:sp>
        <p:nvSpPr>
          <p:cNvPr id="44046" name="TextBox 28"/>
          <p:cNvSpPr txBox="1">
            <a:spLocks noChangeArrowheads="1"/>
          </p:cNvSpPr>
          <p:nvPr/>
        </p:nvSpPr>
        <p:spPr bwMode="auto">
          <a:xfrm>
            <a:off x="163513" y="4997450"/>
            <a:ext cx="5494337" cy="646113"/>
          </a:xfrm>
          <a:prstGeom prst="rect">
            <a:avLst/>
          </a:prstGeom>
          <a:noFill/>
          <a:ln w="9525">
            <a:noFill/>
            <a:miter lim="800000"/>
            <a:headEnd/>
            <a:tailEnd/>
          </a:ln>
        </p:spPr>
        <p:txBody>
          <a:bodyPr>
            <a:prstTxWarp prst="textNoShape">
              <a:avLst/>
            </a:prstTxWarp>
            <a:spAutoFit/>
          </a:bodyPr>
          <a:lstStyle/>
          <a:p>
            <a:r>
              <a:rPr lang="hu-HU" sz="1200">
                <a:latin typeface="Helvetica" pitchFamily="-84" charset="0"/>
                <a:ea typeface="Helvetica" pitchFamily="-84" charset="0"/>
                <a:cs typeface="Helvetica" pitchFamily="-84" charset="0"/>
              </a:rPr>
              <a:t>Krapivsky, Redner, Leyvraz, PRL 2000</a:t>
            </a:r>
          </a:p>
          <a:p>
            <a:r>
              <a:rPr lang="hu-HU" sz="1200">
                <a:latin typeface="Helvetica" pitchFamily="-84" charset="0"/>
                <a:ea typeface="Helvetica" pitchFamily="-84" charset="0"/>
                <a:cs typeface="Helvetica" pitchFamily="-84" charset="0"/>
              </a:rPr>
              <a:t>Dorogovtsev, Mendes, Samukhin, PRL 2000 </a:t>
            </a:r>
          </a:p>
          <a:p>
            <a:r>
              <a:rPr lang="hu-HU" sz="1200">
                <a:latin typeface="Helvetica" pitchFamily="-84" charset="0"/>
                <a:ea typeface="Helvetica" pitchFamily="-84" charset="0"/>
                <a:cs typeface="Helvetica" pitchFamily="-84" charset="0"/>
              </a:rPr>
              <a:t>Bollobas et al,  Random Struc. Alg. 2001</a:t>
            </a:r>
          </a:p>
        </p:txBody>
      </p:sp>
      <p:graphicFrame>
        <p:nvGraphicFramePr>
          <p:cNvPr id="44041" name="Object 9"/>
          <p:cNvGraphicFramePr>
            <a:graphicFrameLocks noChangeAspect="1"/>
          </p:cNvGraphicFramePr>
          <p:nvPr/>
        </p:nvGraphicFramePr>
        <p:xfrm>
          <a:off x="5056188" y="4230688"/>
          <a:ext cx="1349375" cy="325437"/>
        </p:xfrm>
        <a:graphic>
          <a:graphicData uri="http://schemas.openxmlformats.org/presentationml/2006/ole">
            <mc:AlternateContent xmlns:mc="http://schemas.openxmlformats.org/markup-compatibility/2006">
              <mc:Choice xmlns:v="urn:schemas-microsoft-com:vml" Requires="v">
                <p:oleObj name="Equation" r:id="rId16" imgW="660400" imgH="190500" progId="Equation.3">
                  <p:embed/>
                </p:oleObj>
              </mc:Choice>
              <mc:Fallback>
                <p:oleObj name="Equation" r:id="rId16" imgW="660400" imgH="190500" progId="Equation.3">
                  <p:embed/>
                  <p:pic>
                    <p:nvPicPr>
                      <p:cNvPr id="44041" name="Object 9"/>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056188" y="4230688"/>
                        <a:ext cx="1349375" cy="325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4047" name="TextBox 30"/>
          <p:cNvSpPr txBox="1">
            <a:spLocks noChangeArrowheads="1"/>
          </p:cNvSpPr>
          <p:nvPr/>
        </p:nvSpPr>
        <p:spPr bwMode="auto">
          <a:xfrm>
            <a:off x="7011988" y="4217988"/>
            <a:ext cx="1135062" cy="338137"/>
          </a:xfrm>
          <a:prstGeom prst="rect">
            <a:avLst/>
          </a:prstGeom>
          <a:noFill/>
          <a:ln w="9525">
            <a:noFill/>
            <a:miter lim="800000"/>
            <a:headEnd/>
            <a:tailEnd/>
          </a:ln>
        </p:spPr>
        <p:txBody>
          <a:bodyPr wrap="none">
            <a:prstTxWarp prst="textNoShape">
              <a:avLst/>
            </a:prstTxWarp>
            <a:spAutoFit/>
          </a:bodyPr>
          <a:lstStyle/>
          <a:p>
            <a:r>
              <a:rPr lang="hu-HU" sz="1600">
                <a:latin typeface="Helvetica" pitchFamily="-84" charset="0"/>
                <a:ea typeface="Helvetica" pitchFamily="-84" charset="0"/>
                <a:cs typeface="Helvetica" pitchFamily="-84" charset="0"/>
              </a:rPr>
              <a:t>for large </a:t>
            </a:r>
            <a:r>
              <a:rPr lang="hu-HU" sz="1600" i="1">
                <a:solidFill>
                  <a:srgbClr val="FF0000"/>
                </a:solidFill>
                <a:latin typeface="Helvetica" pitchFamily="-84" charset="0"/>
                <a:ea typeface="Helvetica" pitchFamily="-84" charset="0"/>
                <a:cs typeface="Helvetica" pitchFamily="-84" charset="0"/>
              </a:rPr>
              <a:t>k</a:t>
            </a:r>
          </a:p>
        </p:txBody>
      </p:sp>
      <p:sp>
        <p:nvSpPr>
          <p:cNvPr id="44049"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a:solidFill>
                  <a:schemeClr val="bg1"/>
                </a:solidFill>
                <a:latin typeface="Helvetica" pitchFamily="-84" charset="0"/>
                <a:ea typeface="Helvetica" pitchFamily="-84" charset="0"/>
                <a:cs typeface="Helvetica" pitchFamily="-84" charset="0"/>
              </a:rPr>
              <a:t>MFT - Degree Distribution: Rate Equation</a:t>
            </a:r>
          </a:p>
          <a:p>
            <a:pPr>
              <a:spcBef>
                <a:spcPct val="20000"/>
              </a:spcBef>
            </a:pPr>
            <a:r>
              <a:rPr lang="en-US" sz="2000" b="1">
                <a:solidFill>
                  <a:schemeClr val="bg1"/>
                </a:solidFill>
                <a:latin typeface="Helvetica" pitchFamily="-84" charset="0"/>
                <a:ea typeface="Helvetica" pitchFamily="-84" charset="0"/>
                <a:cs typeface="Helvetica" pitchFamily="-84" charset="0"/>
              </a:rPr>
              <a:t> </a:t>
            </a:r>
          </a:p>
        </p:txBody>
      </p:sp>
      <p:sp>
        <p:nvSpPr>
          <p:cNvPr id="19" name="TextBox 3"/>
          <p:cNvSpPr txBox="1">
            <a:spLocks noChangeArrowheads="1"/>
          </p:cNvSpPr>
          <p:nvPr/>
        </p:nvSpPr>
        <p:spPr bwMode="auto">
          <a:xfrm>
            <a:off x="5638800" y="5400675"/>
            <a:ext cx="3429000"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84" charset="0"/>
                <a:ea typeface="Helvetica" pitchFamily="-84" charset="0"/>
                <a:cs typeface="Helvetica" pitchFamily="-84" charset="0"/>
              </a:rPr>
              <a:t>Network Science: Evolving Network Models </a:t>
            </a:r>
            <a:r>
              <a:rPr lang="en-US" sz="600" i="1" dirty="0">
                <a:solidFill>
                  <a:srgbClr val="BFBFBF"/>
                </a:solidFill>
                <a:latin typeface="Helvetica" pitchFamily="-84" charset="0"/>
                <a:ea typeface="Helvetica" pitchFamily="-84" charset="0"/>
                <a:cs typeface="Helvetica" pitchFamily="-84" charset="0"/>
              </a:rPr>
              <a:t> </a:t>
            </a:r>
          </a:p>
        </p:txBody>
      </p:sp>
    </p:spTree>
    <p:extLst>
      <p:ext uri="{BB962C8B-B14F-4D97-AF65-F5344CB8AC3E}">
        <p14:creationId xmlns:p14="http://schemas.microsoft.com/office/powerpoint/2010/main" val="23130989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58" name="Object 2"/>
          <p:cNvGraphicFramePr>
            <a:graphicFrameLocks noChangeAspect="1"/>
          </p:cNvGraphicFramePr>
          <p:nvPr/>
        </p:nvGraphicFramePr>
        <p:xfrm>
          <a:off x="3603625" y="954088"/>
          <a:ext cx="3325813" cy="542925"/>
        </p:xfrm>
        <a:graphic>
          <a:graphicData uri="http://schemas.openxmlformats.org/presentationml/2006/ole">
            <mc:AlternateContent xmlns:mc="http://schemas.openxmlformats.org/markup-compatibility/2006">
              <mc:Choice xmlns:v="urn:schemas-microsoft-com:vml" Requires="v">
                <p:oleObj name="Equation" r:id="rId2" imgW="1816100" imgH="355600" progId="Equation.3">
                  <p:embed/>
                </p:oleObj>
              </mc:Choice>
              <mc:Fallback>
                <p:oleObj name="Equation" r:id="rId2" imgW="1816100" imgH="355600" progId="Equation.3">
                  <p:embed/>
                  <p:pic>
                    <p:nvPicPr>
                      <p:cNvPr id="4505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3625" y="954088"/>
                        <a:ext cx="3325813"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059" name="Object 3"/>
          <p:cNvGraphicFramePr>
            <a:graphicFrameLocks noChangeAspect="1"/>
          </p:cNvGraphicFramePr>
          <p:nvPr/>
        </p:nvGraphicFramePr>
        <p:xfrm>
          <a:off x="944563" y="1898650"/>
          <a:ext cx="7024687" cy="252413"/>
        </p:xfrm>
        <a:graphic>
          <a:graphicData uri="http://schemas.openxmlformats.org/presentationml/2006/ole">
            <mc:AlternateContent xmlns:mc="http://schemas.openxmlformats.org/markup-compatibility/2006">
              <mc:Choice xmlns:v="urn:schemas-microsoft-com:vml" Requires="v">
                <p:oleObj name="Equation" r:id="rId4" imgW="3835400" imgH="165100" progId="Equation.3">
                  <p:embed/>
                </p:oleObj>
              </mc:Choice>
              <mc:Fallback>
                <p:oleObj name="Equation" r:id="rId4" imgW="3835400" imgH="165100" progId="Equation.3">
                  <p:embed/>
                  <p:pic>
                    <p:nvPicPr>
                      <p:cNvPr id="45059"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4563" y="1898650"/>
                        <a:ext cx="7024687" cy="2524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060" name="Object 4"/>
          <p:cNvGraphicFramePr>
            <a:graphicFrameLocks noChangeAspect="1"/>
          </p:cNvGraphicFramePr>
          <p:nvPr/>
        </p:nvGraphicFramePr>
        <p:xfrm>
          <a:off x="977900" y="2495550"/>
          <a:ext cx="6627813" cy="581025"/>
        </p:xfrm>
        <a:graphic>
          <a:graphicData uri="http://schemas.openxmlformats.org/presentationml/2006/ole">
            <mc:AlternateContent xmlns:mc="http://schemas.openxmlformats.org/markup-compatibility/2006">
              <mc:Choice xmlns:v="urn:schemas-microsoft-com:vml" Requires="v">
                <p:oleObj name="Equation" r:id="rId6" imgW="3619500" imgH="381000" progId="Equation.3">
                  <p:embed/>
                </p:oleObj>
              </mc:Choice>
              <mc:Fallback>
                <p:oleObj name="Equation" r:id="rId6" imgW="3619500" imgH="381000" progId="Equation.3">
                  <p:embed/>
                  <p:pic>
                    <p:nvPicPr>
                      <p:cNvPr id="45060"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7900" y="2495550"/>
                        <a:ext cx="6627813" cy="5810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45061" name="Object 5"/>
          <p:cNvGraphicFramePr>
            <a:graphicFrameLocks noChangeAspect="1"/>
          </p:cNvGraphicFramePr>
          <p:nvPr/>
        </p:nvGraphicFramePr>
        <p:xfrm>
          <a:off x="3117850" y="3484563"/>
          <a:ext cx="2254250" cy="542925"/>
        </p:xfrm>
        <a:graphic>
          <a:graphicData uri="http://schemas.openxmlformats.org/presentationml/2006/ole">
            <mc:AlternateContent xmlns:mc="http://schemas.openxmlformats.org/markup-compatibility/2006">
              <mc:Choice xmlns:v="urn:schemas-microsoft-com:vml" Requires="v">
                <p:oleObj name="Equation" r:id="rId8" imgW="1231900" imgH="355600" progId="Equation.3">
                  <p:embed/>
                </p:oleObj>
              </mc:Choice>
              <mc:Fallback>
                <p:oleObj name="Equation" r:id="rId8" imgW="1231900" imgH="355600" progId="Equation.3">
                  <p:embed/>
                  <p:pic>
                    <p:nvPicPr>
                      <p:cNvPr id="45061"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17850" y="3484563"/>
                        <a:ext cx="2254250" cy="542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064" name="TextBox 20"/>
          <p:cNvSpPr txBox="1">
            <a:spLocks noChangeArrowheads="1"/>
          </p:cNvSpPr>
          <p:nvPr/>
        </p:nvSpPr>
        <p:spPr bwMode="auto">
          <a:xfrm>
            <a:off x="1296988" y="4421188"/>
            <a:ext cx="1582737" cy="369887"/>
          </a:xfrm>
          <a:prstGeom prst="rect">
            <a:avLst/>
          </a:prstGeom>
          <a:noFill/>
          <a:ln w="9525">
            <a:noFill/>
            <a:miter lim="800000"/>
            <a:headEnd/>
            <a:tailEnd/>
          </a:ln>
        </p:spPr>
        <p:txBody>
          <a:bodyPr wrap="none">
            <a:prstTxWarp prst="textNoShape">
              <a:avLst/>
            </a:prstTxWarp>
            <a:spAutoFit/>
          </a:bodyPr>
          <a:lstStyle/>
          <a:p>
            <a:r>
              <a:rPr lang="hu-HU">
                <a:latin typeface="Helvetica" pitchFamily="-84" charset="0"/>
                <a:ea typeface="Helvetica" pitchFamily="-84" charset="0"/>
                <a:cs typeface="Helvetica" pitchFamily="-84" charset="0"/>
              </a:rPr>
              <a:t>Its solution is: </a:t>
            </a:r>
          </a:p>
        </p:txBody>
      </p:sp>
      <p:graphicFrame>
        <p:nvGraphicFramePr>
          <p:cNvPr id="45062" name="Object 6"/>
          <p:cNvGraphicFramePr>
            <a:graphicFrameLocks noChangeAspect="1"/>
          </p:cNvGraphicFramePr>
          <p:nvPr/>
        </p:nvGraphicFramePr>
        <p:xfrm>
          <a:off x="3108325" y="4421188"/>
          <a:ext cx="1349375" cy="325437"/>
        </p:xfrm>
        <a:graphic>
          <a:graphicData uri="http://schemas.openxmlformats.org/presentationml/2006/ole">
            <mc:AlternateContent xmlns:mc="http://schemas.openxmlformats.org/markup-compatibility/2006">
              <mc:Choice xmlns:v="urn:schemas-microsoft-com:vml" Requires="v">
                <p:oleObj name="Equation" r:id="rId10" imgW="660400" imgH="190500" progId="Equation.3">
                  <p:embed/>
                </p:oleObj>
              </mc:Choice>
              <mc:Fallback>
                <p:oleObj name="Equation" r:id="rId10" imgW="660400" imgH="190500" progId="Equation.3">
                  <p:embed/>
                  <p:pic>
                    <p:nvPicPr>
                      <p:cNvPr id="45062" name="Object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08325" y="4421188"/>
                        <a:ext cx="1349375" cy="3254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5065" name="TextBox 22"/>
          <p:cNvSpPr txBox="1">
            <a:spLocks noChangeArrowheads="1"/>
          </p:cNvSpPr>
          <p:nvPr/>
        </p:nvSpPr>
        <p:spPr bwMode="auto">
          <a:xfrm>
            <a:off x="1143000" y="1033463"/>
            <a:ext cx="1582738" cy="369887"/>
          </a:xfrm>
          <a:prstGeom prst="rect">
            <a:avLst/>
          </a:prstGeom>
          <a:noFill/>
          <a:ln w="9525">
            <a:noFill/>
            <a:miter lim="800000"/>
            <a:headEnd/>
            <a:tailEnd/>
          </a:ln>
        </p:spPr>
        <p:txBody>
          <a:bodyPr wrap="none">
            <a:prstTxWarp prst="textNoShape">
              <a:avLst/>
            </a:prstTxWarp>
            <a:spAutoFit/>
          </a:bodyPr>
          <a:lstStyle/>
          <a:p>
            <a:r>
              <a:rPr lang="hu-HU">
                <a:latin typeface="Helvetica" pitchFamily="-84" charset="0"/>
                <a:ea typeface="Helvetica" pitchFamily="-84" charset="0"/>
                <a:cs typeface="Helvetica" pitchFamily="-84" charset="0"/>
              </a:rPr>
              <a:t>Start from eq.</a:t>
            </a:r>
          </a:p>
        </p:txBody>
      </p:sp>
      <p:sp>
        <p:nvSpPr>
          <p:cNvPr id="45066" name="TextBox 25"/>
          <p:cNvSpPr txBox="1">
            <a:spLocks noChangeArrowheads="1"/>
          </p:cNvSpPr>
          <p:nvPr/>
        </p:nvSpPr>
        <p:spPr bwMode="auto">
          <a:xfrm>
            <a:off x="147638" y="5237163"/>
            <a:ext cx="2365375" cy="276225"/>
          </a:xfrm>
          <a:prstGeom prst="rect">
            <a:avLst/>
          </a:prstGeom>
          <a:noFill/>
          <a:ln w="9525">
            <a:noFill/>
            <a:miter lim="800000"/>
            <a:headEnd/>
            <a:tailEnd/>
          </a:ln>
        </p:spPr>
        <p:txBody>
          <a:bodyPr wrap="none">
            <a:prstTxWarp prst="textNoShape">
              <a:avLst/>
            </a:prstTxWarp>
            <a:spAutoFit/>
          </a:bodyPr>
          <a:lstStyle/>
          <a:p>
            <a:r>
              <a:rPr lang="hu-HU" sz="1200">
                <a:latin typeface="Helvetica" pitchFamily="-84" charset="0"/>
                <a:ea typeface="Helvetica" pitchFamily="-84" charset="0"/>
                <a:cs typeface="Helvetica" pitchFamily="-84" charset="0"/>
              </a:rPr>
              <a:t>Dorogovtsev and Mendes, 2003</a:t>
            </a:r>
          </a:p>
        </p:txBody>
      </p:sp>
      <p:sp>
        <p:nvSpPr>
          <p:cNvPr id="45068"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a:solidFill>
                  <a:schemeClr val="bg1"/>
                </a:solidFill>
                <a:latin typeface="Helvetica" pitchFamily="-84" charset="0"/>
                <a:ea typeface="Helvetica" pitchFamily="-84" charset="0"/>
                <a:cs typeface="Helvetica" pitchFamily="-84" charset="0"/>
              </a:rPr>
              <a:t>MFT - Degree Distribution: A Pretty Caveat</a:t>
            </a:r>
          </a:p>
          <a:p>
            <a:pPr>
              <a:spcBef>
                <a:spcPct val="20000"/>
              </a:spcBef>
            </a:pPr>
            <a:endParaRPr lang="en-US" sz="2000" b="1">
              <a:solidFill>
                <a:schemeClr val="bg1"/>
              </a:solidFill>
              <a:latin typeface="Helvetica" pitchFamily="-84" charset="0"/>
              <a:ea typeface="Helvetica" pitchFamily="-84" charset="0"/>
              <a:cs typeface="Helvetica" pitchFamily="-84" charset="0"/>
            </a:endParaRPr>
          </a:p>
          <a:p>
            <a:pPr>
              <a:spcBef>
                <a:spcPct val="20000"/>
              </a:spcBef>
            </a:pPr>
            <a:r>
              <a:rPr lang="en-US" sz="2000" b="1">
                <a:solidFill>
                  <a:schemeClr val="bg1"/>
                </a:solidFill>
                <a:latin typeface="Helvetica" pitchFamily="-84" charset="0"/>
                <a:ea typeface="Helvetica" pitchFamily="-84" charset="0"/>
                <a:cs typeface="Helvetica" pitchFamily="-84" charset="0"/>
              </a:rPr>
              <a:t> </a:t>
            </a:r>
          </a:p>
        </p:txBody>
      </p:sp>
      <p:sp>
        <p:nvSpPr>
          <p:cNvPr id="14" name="TextBox 3"/>
          <p:cNvSpPr txBox="1">
            <a:spLocks noChangeArrowheads="1"/>
          </p:cNvSpPr>
          <p:nvPr/>
        </p:nvSpPr>
        <p:spPr bwMode="auto">
          <a:xfrm>
            <a:off x="5638800" y="5400675"/>
            <a:ext cx="3429000"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84" charset="0"/>
                <a:ea typeface="Helvetica" pitchFamily="-84" charset="0"/>
                <a:cs typeface="Helvetica" pitchFamily="-84" charset="0"/>
              </a:rPr>
              <a:t>Network Science: Evolving Network Models </a:t>
            </a:r>
            <a:r>
              <a:rPr lang="en-US" sz="600" i="1" dirty="0">
                <a:solidFill>
                  <a:srgbClr val="BFBFBF"/>
                </a:solidFill>
                <a:latin typeface="Helvetica" pitchFamily="-84" charset="0"/>
                <a:ea typeface="Helvetica" pitchFamily="-84" charset="0"/>
                <a:cs typeface="Helvetica" pitchFamily="-84" charset="0"/>
              </a:rPr>
              <a:t> </a:t>
            </a:r>
          </a:p>
        </p:txBody>
      </p:sp>
    </p:spTree>
    <p:extLst>
      <p:ext uri="{BB962C8B-B14F-4D97-AF65-F5344CB8AC3E}">
        <p14:creationId xmlns:p14="http://schemas.microsoft.com/office/powerpoint/2010/main" val="392325749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7" name="Picture 2" descr="evol2"/>
          <p:cNvPicPr>
            <a:picLocks noChangeAspect="1" noChangeArrowheads="1"/>
          </p:cNvPicPr>
          <p:nvPr/>
        </p:nvPicPr>
        <p:blipFill>
          <a:blip r:embed="rId3"/>
          <a:srcRect/>
          <a:stretch>
            <a:fillRect/>
          </a:stretch>
        </p:blipFill>
        <p:spPr bwMode="auto">
          <a:xfrm>
            <a:off x="4876800" y="2865438"/>
            <a:ext cx="4140200" cy="2636837"/>
          </a:xfrm>
          <a:prstGeom prst="rect">
            <a:avLst/>
          </a:prstGeom>
          <a:noFill/>
          <a:ln w="9525">
            <a:noFill/>
            <a:miter lim="800000"/>
            <a:headEnd/>
            <a:tailEnd/>
          </a:ln>
        </p:spPr>
      </p:pic>
      <p:pic>
        <p:nvPicPr>
          <p:cNvPr id="35842" name="Object 5"/>
          <p:cNvPicPr>
            <a:picLocks noChangeAspect="1" noChangeArrowheads="1"/>
          </p:cNvPicPr>
          <p:nvPr/>
        </p:nvPicPr>
        <p:blipFill>
          <a:blip r:embed="rId4"/>
          <a:srcRect/>
          <a:stretch>
            <a:fillRect/>
          </a:stretch>
        </p:blipFill>
        <p:spPr bwMode="auto">
          <a:xfrm>
            <a:off x="569913" y="611421"/>
            <a:ext cx="3033712" cy="842963"/>
          </a:xfrm>
          <a:prstGeom prst="rect">
            <a:avLst/>
          </a:prstGeom>
          <a:noFill/>
        </p:spPr>
      </p:pic>
      <p:pic>
        <p:nvPicPr>
          <p:cNvPr id="30723" name="Object 6"/>
          <p:cNvPicPr>
            <a:picLocks noChangeAspect="1" noChangeArrowheads="1"/>
          </p:cNvPicPr>
          <p:nvPr/>
        </p:nvPicPr>
        <p:blipFill>
          <a:blip r:embed="rId5"/>
          <a:srcRect/>
          <a:stretch>
            <a:fillRect/>
          </a:stretch>
        </p:blipFill>
        <p:spPr bwMode="auto">
          <a:xfrm>
            <a:off x="368300" y="3776663"/>
            <a:ext cx="2957513" cy="842962"/>
          </a:xfrm>
          <a:prstGeom prst="rect">
            <a:avLst/>
          </a:prstGeom>
          <a:noFill/>
        </p:spPr>
      </p:pic>
      <p:sp>
        <p:nvSpPr>
          <p:cNvPr id="35850" name="Text Box 13"/>
          <p:cNvSpPr txBox="1">
            <a:spLocks noChangeArrowheads="1"/>
          </p:cNvSpPr>
          <p:nvPr/>
        </p:nvSpPr>
        <p:spPr bwMode="auto">
          <a:xfrm>
            <a:off x="160338" y="5338763"/>
            <a:ext cx="7010400" cy="276225"/>
          </a:xfrm>
          <a:prstGeom prst="rect">
            <a:avLst/>
          </a:prstGeom>
          <a:noFill/>
          <a:ln w="9525">
            <a:noFill/>
            <a:miter lim="800000"/>
            <a:headEnd/>
            <a:tailEnd/>
          </a:ln>
        </p:spPr>
        <p:txBody>
          <a:bodyPr>
            <a:prstTxWarp prst="textNoShape">
              <a:avLst/>
            </a:prstTxWarp>
            <a:spAutoFit/>
          </a:bodyPr>
          <a:lstStyle/>
          <a:p>
            <a:pPr>
              <a:spcBef>
                <a:spcPct val="50000"/>
              </a:spcBef>
            </a:pPr>
            <a:r>
              <a:rPr lang="en-US" sz="1200">
                <a:solidFill>
                  <a:srgbClr val="000000"/>
                </a:solidFill>
                <a:latin typeface="Helvetica" pitchFamily="-84" charset="0"/>
                <a:ea typeface="Arial" pitchFamily="-84" charset="0"/>
                <a:cs typeface="Arial" pitchFamily="-84" charset="0"/>
              </a:rPr>
              <a:t>A.-L.Barabási, R. Albert and H. Jeong, </a:t>
            </a:r>
            <a:r>
              <a:rPr lang="en-US" sz="1200" i="1">
                <a:solidFill>
                  <a:srgbClr val="000000"/>
                </a:solidFill>
                <a:latin typeface="Helvetica" pitchFamily="-84" charset="0"/>
                <a:ea typeface="Arial" pitchFamily="-84" charset="0"/>
                <a:cs typeface="Arial" pitchFamily="-84" charset="0"/>
              </a:rPr>
              <a:t>Physica </a:t>
            </a:r>
            <a:r>
              <a:rPr lang="en-US" sz="1200">
                <a:solidFill>
                  <a:srgbClr val="000000"/>
                </a:solidFill>
                <a:latin typeface="Helvetica" pitchFamily="-84" charset="0"/>
                <a:ea typeface="Arial" pitchFamily="-84" charset="0"/>
                <a:cs typeface="Arial" pitchFamily="-84" charset="0"/>
              </a:rPr>
              <a:t>A </a:t>
            </a:r>
            <a:r>
              <a:rPr lang="en-US" sz="1200" b="1">
                <a:solidFill>
                  <a:srgbClr val="000000"/>
                </a:solidFill>
                <a:latin typeface="Helvetica" pitchFamily="-84" charset="0"/>
                <a:ea typeface="Arial" pitchFamily="-84" charset="0"/>
                <a:cs typeface="Arial" pitchFamily="-84" charset="0"/>
              </a:rPr>
              <a:t>272,</a:t>
            </a:r>
            <a:r>
              <a:rPr lang="en-US" sz="1200">
                <a:solidFill>
                  <a:srgbClr val="000000"/>
                </a:solidFill>
                <a:latin typeface="Helvetica" pitchFamily="-84" charset="0"/>
                <a:ea typeface="Arial" pitchFamily="-84" charset="0"/>
                <a:cs typeface="Arial" pitchFamily="-84" charset="0"/>
              </a:rPr>
              <a:t> 173 (1999)</a:t>
            </a:r>
          </a:p>
        </p:txBody>
      </p:sp>
      <p:sp>
        <p:nvSpPr>
          <p:cNvPr id="35852"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dirty="0">
                <a:solidFill>
                  <a:schemeClr val="bg1"/>
                </a:solidFill>
                <a:latin typeface="Helvetica" pitchFamily="-84" charset="0"/>
                <a:ea typeface="Helvetica" pitchFamily="-84" charset="0"/>
                <a:cs typeface="Helvetica" pitchFamily="-84" charset="0"/>
              </a:rPr>
              <a:t>All nodes follow the same growth law</a:t>
            </a:r>
          </a:p>
        </p:txBody>
      </p:sp>
      <p:pic>
        <p:nvPicPr>
          <p:cNvPr id="30735" name="Picture 4"/>
          <p:cNvPicPr>
            <a:picLocks noChangeAspect="1" noChangeArrowheads="1"/>
          </p:cNvPicPr>
          <p:nvPr/>
        </p:nvPicPr>
        <p:blipFill>
          <a:blip r:embed="rId6"/>
          <a:srcRect/>
          <a:stretch>
            <a:fillRect/>
          </a:stretch>
        </p:blipFill>
        <p:spPr bwMode="auto">
          <a:xfrm>
            <a:off x="304800" y="2570163"/>
            <a:ext cx="1203325" cy="638175"/>
          </a:xfrm>
          <a:prstGeom prst="rect">
            <a:avLst/>
          </a:prstGeom>
          <a:noFill/>
        </p:spPr>
      </p:pic>
      <p:sp>
        <p:nvSpPr>
          <p:cNvPr id="16" name="TextBox 15"/>
          <p:cNvSpPr txBox="1">
            <a:spLocks noChangeArrowheads="1"/>
          </p:cNvSpPr>
          <p:nvPr/>
        </p:nvSpPr>
        <p:spPr bwMode="auto">
          <a:xfrm>
            <a:off x="29620" y="1752600"/>
            <a:ext cx="658813" cy="369888"/>
          </a:xfrm>
          <a:prstGeom prst="rect">
            <a:avLst/>
          </a:prstGeom>
          <a:noFill/>
          <a:ln w="9525">
            <a:noFill/>
            <a:miter lim="800000"/>
            <a:headEnd/>
            <a:tailEnd/>
          </a:ln>
        </p:spPr>
        <p:txBody>
          <a:bodyPr wrap="none">
            <a:prstTxWarp prst="textNoShape">
              <a:avLst/>
            </a:prstTxWarp>
            <a:spAutoFit/>
          </a:bodyPr>
          <a:lstStyle/>
          <a:p>
            <a:r>
              <a:rPr lang="hu-HU" dirty="0"/>
              <a:t>Use: </a:t>
            </a:r>
          </a:p>
        </p:txBody>
      </p:sp>
      <p:sp>
        <p:nvSpPr>
          <p:cNvPr id="18" name="TextBox 17"/>
          <p:cNvSpPr txBox="1">
            <a:spLocks noChangeArrowheads="1"/>
          </p:cNvSpPr>
          <p:nvPr/>
        </p:nvSpPr>
        <p:spPr bwMode="auto">
          <a:xfrm>
            <a:off x="3511550" y="1937289"/>
            <a:ext cx="4808538" cy="369887"/>
          </a:xfrm>
          <a:prstGeom prst="rect">
            <a:avLst/>
          </a:prstGeom>
          <a:noFill/>
          <a:ln w="9525">
            <a:noFill/>
            <a:miter lim="800000"/>
            <a:headEnd/>
            <a:tailEnd/>
          </a:ln>
        </p:spPr>
        <p:txBody>
          <a:bodyPr wrap="none">
            <a:prstTxWarp prst="textNoShape">
              <a:avLst/>
            </a:prstTxWarp>
            <a:spAutoFit/>
          </a:bodyPr>
          <a:lstStyle/>
          <a:p>
            <a:r>
              <a:rPr lang="hu-HU" dirty="0"/>
              <a:t>During a unit time (time step): </a:t>
            </a:r>
            <a:r>
              <a:rPr lang="hu-HU" i="1" dirty="0"/>
              <a:t>Δk=m  </a:t>
            </a:r>
            <a:r>
              <a:rPr lang="en-US" i="1" dirty="0">
                <a:sym typeface="Wingdings" pitchFamily="-84" charset="2"/>
              </a:rPr>
              <a:t> A=m</a:t>
            </a:r>
            <a:endParaRPr lang="hu-HU" i="1" dirty="0"/>
          </a:p>
        </p:txBody>
      </p:sp>
      <p:pic>
        <p:nvPicPr>
          <p:cNvPr id="30737" name="Picture 6"/>
          <p:cNvPicPr>
            <a:picLocks noChangeAspect="1" noChangeArrowheads="1"/>
          </p:cNvPicPr>
          <p:nvPr/>
        </p:nvPicPr>
        <p:blipFill>
          <a:blip r:embed="rId7"/>
          <a:srcRect/>
          <a:stretch>
            <a:fillRect/>
          </a:stretch>
        </p:blipFill>
        <p:spPr bwMode="auto">
          <a:xfrm>
            <a:off x="2049463" y="2674938"/>
            <a:ext cx="906462" cy="533400"/>
          </a:xfrm>
          <a:prstGeom prst="rect">
            <a:avLst/>
          </a:prstGeom>
          <a:noFill/>
        </p:spPr>
      </p:pic>
      <p:pic>
        <p:nvPicPr>
          <p:cNvPr id="30738" name="Picture 7"/>
          <p:cNvPicPr>
            <a:picLocks noChangeAspect="1" noChangeArrowheads="1"/>
          </p:cNvPicPr>
          <p:nvPr/>
        </p:nvPicPr>
        <p:blipFill>
          <a:blip r:embed="rId8"/>
          <a:srcRect/>
          <a:stretch>
            <a:fillRect/>
          </a:stretch>
        </p:blipFill>
        <p:spPr bwMode="auto">
          <a:xfrm>
            <a:off x="3529013" y="2643188"/>
            <a:ext cx="1284287" cy="576262"/>
          </a:xfrm>
          <a:prstGeom prst="rect">
            <a:avLst/>
          </a:prstGeom>
          <a:noFill/>
        </p:spPr>
      </p:pic>
      <p:pic>
        <p:nvPicPr>
          <p:cNvPr id="30739" name="Picture 8"/>
          <p:cNvPicPr>
            <a:picLocks noChangeAspect="1" noChangeArrowheads="1"/>
          </p:cNvPicPr>
          <p:nvPr/>
        </p:nvPicPr>
        <p:blipFill>
          <a:blip r:embed="rId9"/>
          <a:srcRect/>
          <a:stretch>
            <a:fillRect/>
          </a:stretch>
        </p:blipFill>
        <p:spPr bwMode="auto">
          <a:xfrm>
            <a:off x="5397500" y="2603500"/>
            <a:ext cx="2159000" cy="512763"/>
          </a:xfrm>
          <a:prstGeom prst="rect">
            <a:avLst/>
          </a:prstGeom>
          <a:noFill/>
        </p:spPr>
      </p:pic>
      <p:sp>
        <p:nvSpPr>
          <p:cNvPr id="22" name="TextBox 21"/>
          <p:cNvSpPr txBox="1">
            <a:spLocks noChangeArrowheads="1"/>
          </p:cNvSpPr>
          <p:nvPr/>
        </p:nvSpPr>
        <p:spPr bwMode="auto">
          <a:xfrm>
            <a:off x="368300" y="4854575"/>
            <a:ext cx="2508250" cy="369888"/>
          </a:xfrm>
          <a:prstGeom prst="rect">
            <a:avLst/>
          </a:prstGeom>
          <a:noFill/>
          <a:ln w="9525">
            <a:noFill/>
            <a:miter lim="800000"/>
            <a:headEnd/>
            <a:tailEnd/>
          </a:ln>
        </p:spPr>
        <p:txBody>
          <a:bodyPr wrap="none">
            <a:prstTxWarp prst="textNoShape">
              <a:avLst/>
            </a:prstTxWarp>
            <a:spAutoFit/>
          </a:bodyPr>
          <a:lstStyle/>
          <a:p>
            <a:r>
              <a:rPr lang="hu-HU" i="1">
                <a:solidFill>
                  <a:srgbClr val="0000FF"/>
                </a:solidFill>
              </a:rPr>
              <a:t>β</a:t>
            </a:r>
            <a:r>
              <a:rPr lang="hu-HU">
                <a:solidFill>
                  <a:srgbClr val="0000FF"/>
                </a:solidFill>
              </a:rPr>
              <a:t>: dynamical exponent</a:t>
            </a:r>
          </a:p>
        </p:txBody>
      </p:sp>
      <p:sp>
        <p:nvSpPr>
          <p:cNvPr id="17" name="TextBox 3"/>
          <p:cNvSpPr txBox="1">
            <a:spLocks noChangeArrowheads="1"/>
          </p:cNvSpPr>
          <p:nvPr/>
        </p:nvSpPr>
        <p:spPr bwMode="auto">
          <a:xfrm>
            <a:off x="5638800" y="5400675"/>
            <a:ext cx="3429000"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84" charset="0"/>
                <a:ea typeface="Helvetica" pitchFamily="-84" charset="0"/>
                <a:cs typeface="Helvetica" pitchFamily="-84" charset="0"/>
              </a:rPr>
              <a:t>Network Science: Evolving Network Models </a:t>
            </a:r>
            <a:r>
              <a:rPr lang="en-US" sz="600" i="1" dirty="0">
                <a:solidFill>
                  <a:srgbClr val="BFBFBF"/>
                </a:solidFill>
                <a:latin typeface="Helvetica" pitchFamily="-84" charset="0"/>
                <a:ea typeface="Helvetica" pitchFamily="-84" charset="0"/>
                <a:cs typeface="Helvetica" pitchFamily="-84" charset="0"/>
              </a:rPr>
              <a:t> </a:t>
            </a:r>
          </a:p>
        </p:txBody>
      </p:sp>
      <mc:AlternateContent xmlns:mc="http://schemas.openxmlformats.org/markup-compatibility/2006" xmlns:a14="http://schemas.microsoft.com/office/drawing/2010/main">
        <mc:Choice Requires="a14">
          <p:sp>
            <p:nvSpPr>
              <p:cNvPr id="2" name="TextBox 1"/>
              <p:cNvSpPr txBox="1"/>
              <p:nvPr/>
            </p:nvSpPr>
            <p:spPr>
              <a:xfrm>
                <a:off x="4639736" y="544399"/>
                <a:ext cx="3262945" cy="12750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i="1" smtClean="0">
                          <a:latin typeface="Cambria Math"/>
                        </a:rPr>
                        <m:t>𝐴</m:t>
                      </m:r>
                      <m:f>
                        <m:fPr>
                          <m:ctrlPr>
                            <a:rPr lang="en-US" i="1">
                              <a:latin typeface="Cambria Math" panose="02040503050406030204" pitchFamily="18" charset="0"/>
                            </a:rPr>
                          </m:ctrlPr>
                        </m:fPr>
                        <m:num>
                          <m:sSub>
                            <m:sSubPr>
                              <m:ctrlPr>
                                <a:rPr lang="en-US" i="1" smtClean="0">
                                  <a:latin typeface="Cambria Math" panose="02040503050406030204" pitchFamily="18" charset="0"/>
                                </a:rPr>
                              </m:ctrlPr>
                            </m:sSubPr>
                            <m:e>
                              <m:r>
                                <a:rPr lang="en-US" b="0" i="1" smtClean="0">
                                  <a:latin typeface="Cambria Math"/>
                                </a:rPr>
                                <m:t>𝑘</m:t>
                              </m:r>
                            </m:e>
                            <m:sub>
                              <m:r>
                                <a:rPr lang="en-US" b="0" i="1" smtClean="0">
                                  <a:latin typeface="Cambria Math"/>
                                </a:rPr>
                                <m:t>𝑖</m:t>
                              </m:r>
                            </m:sub>
                          </m:sSub>
                        </m:num>
                        <m:den>
                          <m:nary>
                            <m:naryPr>
                              <m:chr m:val="∑"/>
                              <m:limLoc m:val="subSup"/>
                              <m:supHide m:val="on"/>
                              <m:ctrlPr>
                                <a:rPr lang="en-US" i="1" smtClean="0">
                                  <a:latin typeface="Cambria Math" panose="02040503050406030204" pitchFamily="18" charset="0"/>
                                </a:rPr>
                              </m:ctrlPr>
                            </m:naryPr>
                            <m:sub>
                              <m:r>
                                <m:rPr>
                                  <m:brk m:alnAt="9"/>
                                </m:rPr>
                                <a:rPr lang="en-US" b="0" i="1" smtClean="0">
                                  <a:latin typeface="Cambria Math"/>
                                </a:rPr>
                                <m:t>𝑗</m:t>
                              </m:r>
                            </m:sub>
                            <m:sup/>
                            <m:e>
                              <m:sSub>
                                <m:sSubPr>
                                  <m:ctrlPr>
                                    <a:rPr lang="en-US" i="1" smtClean="0">
                                      <a:latin typeface="Cambria Math" panose="02040503050406030204" pitchFamily="18" charset="0"/>
                                    </a:rPr>
                                  </m:ctrlPr>
                                </m:sSubPr>
                                <m:e>
                                  <m:r>
                                    <a:rPr lang="en-US" b="0" i="1" smtClean="0">
                                      <a:latin typeface="Cambria Math"/>
                                    </a:rPr>
                                    <m:t>𝑘</m:t>
                                  </m:r>
                                </m:e>
                                <m:sub>
                                  <m:r>
                                    <a:rPr lang="en-US" b="0" i="1" smtClean="0">
                                      <a:latin typeface="Cambria Math"/>
                                    </a:rPr>
                                    <m:t>𝑗</m:t>
                                  </m:r>
                                </m:sub>
                              </m:sSub>
                            </m:e>
                          </m:nary>
                        </m:den>
                      </m:f>
                      <m:r>
                        <a:rPr lang="en-US" b="0" i="1" smtClean="0">
                          <a:latin typeface="Cambria Math"/>
                        </a:rPr>
                        <m:t>=</m:t>
                      </m:r>
                      <m:r>
                        <a:rPr lang="en-US" b="0" i="1" smtClean="0">
                          <a:latin typeface="Cambria Math"/>
                        </a:rPr>
                        <m:t>𝐴</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𝑘</m:t>
                              </m:r>
                            </m:e>
                            <m:sub>
                              <m:r>
                                <a:rPr lang="en-US" b="0" i="1" smtClean="0">
                                  <a:latin typeface="Cambria Math"/>
                                </a:rPr>
                                <m:t>𝑖</m:t>
                              </m:r>
                            </m:sub>
                          </m:sSub>
                        </m:num>
                        <m:den>
                          <m:r>
                            <a:rPr lang="en-US" b="0" i="1" smtClean="0">
                              <a:latin typeface="Cambria Math"/>
                            </a:rPr>
                            <m:t>2</m:t>
                          </m:r>
                          <m:r>
                            <a:rPr lang="en-US" b="0" i="1" smtClean="0">
                              <a:latin typeface="Cambria Math"/>
                            </a:rPr>
                            <m:t>𝑚𝑡</m:t>
                          </m:r>
                        </m:den>
                      </m:f>
                    </m:oMath>
                  </m:oMathPara>
                </a14:m>
                <a:endParaRPr lang="en-US" b="0" i="1" dirty="0">
                  <a:latin typeface="Cambria Math"/>
                </a:endParaRPr>
              </a:p>
              <a:p>
                <a:pPr/>
                <a14:m>
                  <m:oMathPara xmlns:m="http://schemas.openxmlformats.org/officeDocument/2006/math">
                    <m:oMathParaPr>
                      <m:jc m:val="centerGroup"/>
                    </m:oMathParaPr>
                    <m:oMath xmlns:m="http://schemas.openxmlformats.org/officeDocument/2006/math">
                      <m:r>
                        <a:rPr lang="en-US" b="0" i="1" smtClean="0">
                          <a:latin typeface="Cambria Math"/>
                        </a:rPr>
                        <m:t>𝑚</m:t>
                      </m:r>
                      <m:r>
                        <a:rPr lang="en-US" b="0" i="1" smtClean="0">
                          <a:latin typeface="Cambria Math"/>
                        </a:rPr>
                        <m:t>=</m:t>
                      </m:r>
                      <m:nary>
                        <m:naryPr>
                          <m:chr m:val="∑"/>
                          <m:limLoc m:val="subSup"/>
                          <m:supHide m:val="on"/>
                          <m:ctrlPr>
                            <a:rPr lang="en-US" i="1" smtClean="0">
                              <a:latin typeface="Cambria Math" panose="02040503050406030204" pitchFamily="18" charset="0"/>
                            </a:rPr>
                          </m:ctrlPr>
                        </m:naryPr>
                        <m:sub>
                          <m:r>
                            <m:rPr>
                              <m:brk m:alnAt="9"/>
                            </m:rPr>
                            <a:rPr lang="en-US" b="0" i="1" smtClean="0">
                              <a:latin typeface="Cambria Math"/>
                            </a:rPr>
                            <m:t>𝑖</m:t>
                          </m:r>
                        </m:sub>
                        <m:sup/>
                        <m:e>
                          <m:f>
                            <m:fPr>
                              <m:ctrlPr>
                                <a:rPr lang="en-US" i="1" smtClean="0">
                                  <a:latin typeface="Cambria Math" panose="02040503050406030204" pitchFamily="18" charset="0"/>
                                </a:rPr>
                              </m:ctrlPr>
                            </m:fPr>
                            <m:num>
                              <m:r>
                                <a:rPr lang="en-US" i="1" smtClean="0">
                                  <a:latin typeface="Cambria Math"/>
                                  <a:ea typeface="Cambria Math"/>
                                </a:rPr>
                                <m:t>∆</m:t>
                              </m:r>
                              <m:sSub>
                                <m:sSubPr>
                                  <m:ctrlPr>
                                    <a:rPr lang="en-US" i="1" smtClean="0">
                                      <a:latin typeface="Cambria Math" panose="02040503050406030204" pitchFamily="18" charset="0"/>
                                      <a:ea typeface="Cambria Math"/>
                                    </a:rPr>
                                  </m:ctrlPr>
                                </m:sSubPr>
                                <m:e>
                                  <m:r>
                                    <a:rPr lang="en-US" b="0" i="1" smtClean="0">
                                      <a:latin typeface="Cambria Math"/>
                                      <a:ea typeface="Cambria Math"/>
                                    </a:rPr>
                                    <m:t>𝑘</m:t>
                                  </m:r>
                                </m:e>
                                <m:sub>
                                  <m:r>
                                    <a:rPr lang="en-US" b="0" i="1" smtClean="0">
                                      <a:latin typeface="Cambria Math"/>
                                      <a:ea typeface="Cambria Math"/>
                                    </a:rPr>
                                    <m:t>𝑖</m:t>
                                  </m:r>
                                </m:sub>
                              </m:sSub>
                            </m:num>
                            <m:den>
                              <m:r>
                                <a:rPr lang="en-US" b="0" i="1" smtClean="0">
                                  <a:latin typeface="Cambria Math"/>
                                </a:rPr>
                                <m:t>𝑑𝑡</m:t>
                              </m:r>
                            </m:den>
                          </m:f>
                        </m:e>
                      </m:nary>
                      <m:r>
                        <a:rPr lang="en-US" i="1" smtClean="0">
                          <a:latin typeface="Cambria Math"/>
                        </a:rPr>
                        <m:t>=</m:t>
                      </m:r>
                      <m:nary>
                        <m:naryPr>
                          <m:chr m:val="∑"/>
                          <m:limLoc m:val="subSup"/>
                          <m:supHide m:val="on"/>
                          <m:ctrlPr>
                            <a:rPr lang="en-US" i="1">
                              <a:latin typeface="Cambria Math" panose="02040503050406030204" pitchFamily="18" charset="0"/>
                            </a:rPr>
                          </m:ctrlPr>
                        </m:naryPr>
                        <m:sub>
                          <m:r>
                            <m:rPr>
                              <m:brk m:alnAt="9"/>
                            </m:rPr>
                            <a:rPr lang="en-US" i="1">
                              <a:latin typeface="Cambria Math"/>
                            </a:rPr>
                            <m:t>𝑖</m:t>
                          </m:r>
                        </m:sub>
                        <m:sup/>
                        <m:e>
                          <m:r>
                            <a:rPr lang="en-US" i="1">
                              <a:latin typeface="Cambria Math"/>
                            </a:rPr>
                            <m:t>𝐴</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a:rPr>
                                    <m:t>𝑘</m:t>
                                  </m:r>
                                </m:e>
                                <m:sub>
                                  <m:r>
                                    <a:rPr lang="en-US" i="1">
                                      <a:latin typeface="Cambria Math"/>
                                    </a:rPr>
                                    <m:t>𝑖</m:t>
                                  </m:r>
                                </m:sub>
                              </m:sSub>
                            </m:num>
                            <m:den>
                              <m:r>
                                <a:rPr lang="en-US" i="1">
                                  <a:latin typeface="Cambria Math"/>
                                </a:rPr>
                                <m:t>2</m:t>
                              </m:r>
                              <m:r>
                                <a:rPr lang="en-US" i="1">
                                  <a:latin typeface="Cambria Math"/>
                                </a:rPr>
                                <m:t>𝑚𝑡</m:t>
                              </m:r>
                            </m:den>
                          </m:f>
                          <m:r>
                            <a:rPr lang="en-US" b="0" i="1" smtClean="0">
                              <a:latin typeface="Cambria Math"/>
                            </a:rPr>
                            <m:t>=</m:t>
                          </m:r>
                          <m:r>
                            <a:rPr lang="en-US" b="0" i="1" smtClean="0">
                              <a:latin typeface="Cambria Math"/>
                            </a:rPr>
                            <m:t>𝐴</m:t>
                          </m:r>
                        </m:e>
                      </m:nary>
                    </m:oMath>
                  </m:oMathPara>
                </a14:m>
                <a:endParaRPr lang="en-US" dirty="0"/>
              </a:p>
            </p:txBody>
          </p:sp>
        </mc:Choice>
        <mc:Fallback xmlns="">
          <p:sp>
            <p:nvSpPr>
              <p:cNvPr id="2" name="TextBox 1"/>
              <p:cNvSpPr txBox="1">
                <a:spLocks noRot="1" noChangeAspect="1" noMove="1" noResize="1" noEditPoints="1" noAdjustHandles="1" noChangeArrowheads="1" noChangeShapeType="1" noTextEdit="1"/>
              </p:cNvSpPr>
              <p:nvPr/>
            </p:nvSpPr>
            <p:spPr>
              <a:xfrm>
                <a:off x="4639736" y="544399"/>
                <a:ext cx="3262945" cy="1275093"/>
              </a:xfrm>
              <a:prstGeom prst="rect">
                <a:avLst/>
              </a:prstGeom>
              <a:blipFill>
                <a:blip r:embed="rId10"/>
                <a:stretch>
                  <a:fillRect/>
                </a:stretch>
              </a:blipFill>
            </p:spPr>
            <p:txBody>
              <a:bodyPr/>
              <a:lstStyle/>
              <a:p>
                <a:r>
                  <a:rPr lang="en-US">
                    <a:noFill/>
                  </a:rPr>
                  <a:t> </a:t>
                </a:r>
              </a:p>
            </p:txBody>
          </p:sp>
        </mc:Fallback>
      </mc:AlternateContent>
      <p:cxnSp>
        <p:nvCxnSpPr>
          <p:cNvPr id="4" name="Straight Arrow Connector 3"/>
          <p:cNvCxnSpPr/>
          <p:nvPr/>
        </p:nvCxnSpPr>
        <p:spPr>
          <a:xfrm flipV="1">
            <a:off x="1847056" y="1117600"/>
            <a:ext cx="3402277" cy="630105"/>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flipH="1" flipV="1">
            <a:off x="4876801" y="1674814"/>
            <a:ext cx="1837266" cy="331786"/>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7696200" y="1557867"/>
            <a:ext cx="152400" cy="379677"/>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mc:AlternateContent xmlns:mc="http://schemas.openxmlformats.org/markup-compatibility/2006" xmlns:a14="http://schemas.microsoft.com/office/drawing/2010/main">
        <mc:Choice Requires="a14">
          <p:sp>
            <p:nvSpPr>
              <p:cNvPr id="3" name="TextBox 2"/>
              <p:cNvSpPr txBox="1"/>
              <p:nvPr/>
            </p:nvSpPr>
            <p:spPr>
              <a:xfrm>
                <a:off x="510626" y="1611310"/>
                <a:ext cx="3283784" cy="62100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nary>
                        <m:naryPr>
                          <m:chr m:val="∑"/>
                          <m:limLoc m:val="subSup"/>
                          <m:supHide m:val="on"/>
                          <m:ctrlPr>
                            <a:rPr lang="en-US" sz="1600" i="1" smtClean="0">
                              <a:latin typeface="Cambria Math" panose="02040503050406030204" pitchFamily="18" charset="0"/>
                            </a:rPr>
                          </m:ctrlPr>
                        </m:naryPr>
                        <m:sub>
                          <m:r>
                            <m:rPr>
                              <m:brk m:alnAt="9"/>
                            </m:rPr>
                            <a:rPr lang="en-US" sz="1600" b="0" i="1" smtClean="0">
                              <a:latin typeface="Cambria Math"/>
                            </a:rPr>
                            <m:t>𝑗</m:t>
                          </m:r>
                        </m:sub>
                        <m:sup/>
                        <m:e>
                          <m:sSub>
                            <m:sSubPr>
                              <m:ctrlPr>
                                <a:rPr lang="en-US" sz="1600" i="1" smtClean="0">
                                  <a:latin typeface="Cambria Math" panose="02040503050406030204" pitchFamily="18" charset="0"/>
                                </a:rPr>
                              </m:ctrlPr>
                            </m:sSubPr>
                            <m:e>
                              <m:r>
                                <a:rPr lang="en-US" sz="1600" b="0" i="1" smtClean="0">
                                  <a:latin typeface="Cambria Math"/>
                                </a:rPr>
                                <m:t>𝑘</m:t>
                              </m:r>
                            </m:e>
                            <m:sub>
                              <m:r>
                                <a:rPr lang="en-US" sz="1600" b="0" i="1" smtClean="0">
                                  <a:latin typeface="Cambria Math"/>
                                </a:rPr>
                                <m:t>𝑗</m:t>
                              </m:r>
                            </m:sub>
                          </m:sSub>
                          <m:r>
                            <a:rPr lang="en-US" sz="1600" b="0" i="1" smtClean="0">
                              <a:latin typeface="Cambria Math"/>
                            </a:rPr>
                            <m:t>=2</m:t>
                          </m:r>
                          <m:r>
                            <a:rPr lang="en-US" sz="1600" b="0" i="1" smtClean="0">
                              <a:latin typeface="Cambria Math"/>
                            </a:rPr>
                            <m:t>𝑚</m:t>
                          </m:r>
                          <m:d>
                            <m:dPr>
                              <m:ctrlPr>
                                <a:rPr lang="en-US" sz="1600" b="0" i="1" smtClean="0">
                                  <a:latin typeface="Cambria Math" panose="02040503050406030204" pitchFamily="18" charset="0"/>
                                </a:rPr>
                              </m:ctrlPr>
                            </m:dPr>
                            <m:e>
                              <m:r>
                                <a:rPr lang="en-US" sz="1600" b="0" i="1" smtClean="0">
                                  <a:latin typeface="Cambria Math"/>
                                </a:rPr>
                                <m:t>𝑡</m:t>
                              </m:r>
                              <m:r>
                                <a:rPr lang="en-US" sz="1600" b="0" i="1" smtClean="0">
                                  <a:latin typeface="Cambria Math"/>
                                </a:rPr>
                                <m:t>−1</m:t>
                              </m:r>
                            </m:e>
                          </m:d>
                          <m:r>
                            <a:rPr lang="en-US" sz="1600" b="0" i="1" smtClean="0">
                              <a:latin typeface="Cambria Math"/>
                            </a:rPr>
                            <m:t>+</m:t>
                          </m:r>
                          <m:f>
                            <m:fPr>
                              <m:ctrlPr>
                                <a:rPr lang="en-US" sz="1600" b="0" i="1" smtClean="0">
                                  <a:latin typeface="Cambria Math" panose="02040503050406030204" pitchFamily="18" charset="0"/>
                                </a:rPr>
                              </m:ctrlPr>
                            </m:fPr>
                            <m:num>
                              <m:sSub>
                                <m:sSubPr>
                                  <m:ctrlPr>
                                    <a:rPr lang="en-US" sz="1600" b="0" i="1" smtClean="0">
                                      <a:latin typeface="Cambria Math" panose="02040503050406030204" pitchFamily="18" charset="0"/>
                                    </a:rPr>
                                  </m:ctrlPr>
                                </m:sSubPr>
                                <m:e>
                                  <m:r>
                                    <a:rPr lang="en-US" sz="1600" b="0" i="1" smtClean="0">
                                      <a:latin typeface="Cambria Math"/>
                                    </a:rPr>
                                    <m:t>𝑚</m:t>
                                  </m:r>
                                </m:e>
                                <m:sub>
                                  <m:r>
                                    <a:rPr lang="en-US" sz="1600" b="0" i="1" smtClean="0">
                                      <a:latin typeface="Cambria Math"/>
                                    </a:rPr>
                                    <m:t>0</m:t>
                                  </m:r>
                                </m:sub>
                              </m:sSub>
                              <m:r>
                                <a:rPr lang="en-US" sz="1600" b="0" i="1" smtClean="0">
                                  <a:latin typeface="Cambria Math"/>
                                </a:rPr>
                                <m:t>(</m:t>
                              </m:r>
                              <m:sSub>
                                <m:sSubPr>
                                  <m:ctrlPr>
                                    <a:rPr lang="en-US" sz="1600" b="0" i="1" smtClean="0">
                                      <a:latin typeface="Cambria Math" panose="02040503050406030204" pitchFamily="18" charset="0"/>
                                    </a:rPr>
                                  </m:ctrlPr>
                                </m:sSubPr>
                                <m:e>
                                  <m:r>
                                    <a:rPr lang="en-US" sz="1600" b="0" i="1" smtClean="0">
                                      <a:latin typeface="Cambria Math"/>
                                    </a:rPr>
                                    <m:t>𝑚</m:t>
                                  </m:r>
                                </m:e>
                                <m:sub>
                                  <m:r>
                                    <a:rPr lang="en-US" sz="1600" b="0" i="1" smtClean="0">
                                      <a:latin typeface="Cambria Math"/>
                                    </a:rPr>
                                    <m:t>0</m:t>
                                  </m:r>
                                </m:sub>
                              </m:sSub>
                              <m:r>
                                <a:rPr lang="en-US" sz="1600" b="0" i="1" smtClean="0">
                                  <a:latin typeface="Cambria Math"/>
                                </a:rPr>
                                <m:t>−1)</m:t>
                              </m:r>
                            </m:num>
                            <m:den>
                              <m:r>
                                <a:rPr lang="en-US" sz="1600" b="0" i="1" smtClean="0">
                                  <a:latin typeface="Cambria Math"/>
                                </a:rPr>
                                <m:t>2</m:t>
                              </m:r>
                            </m:den>
                          </m:f>
                        </m:e>
                      </m:nary>
                    </m:oMath>
                  </m:oMathPara>
                </a14:m>
                <a:endParaRPr lang="en-US" dirty="0"/>
              </a:p>
            </p:txBody>
          </p:sp>
        </mc:Choice>
        <mc:Fallback xmlns="">
          <p:sp>
            <p:nvSpPr>
              <p:cNvPr id="3" name="TextBox 2"/>
              <p:cNvSpPr txBox="1">
                <a:spLocks noRot="1" noChangeAspect="1" noMove="1" noResize="1" noEditPoints="1" noAdjustHandles="1" noChangeArrowheads="1" noChangeShapeType="1" noTextEdit="1"/>
              </p:cNvSpPr>
              <p:nvPr/>
            </p:nvSpPr>
            <p:spPr>
              <a:xfrm>
                <a:off x="510626" y="1611310"/>
                <a:ext cx="3283784" cy="621004"/>
              </a:xfrm>
              <a:prstGeom prst="rect">
                <a:avLst/>
              </a:prstGeom>
              <a:blipFill>
                <a:blip r:embed="rId11"/>
                <a:stretch>
                  <a:fillRect/>
                </a:stretch>
              </a:blipFill>
            </p:spPr>
            <p:txBody>
              <a:bodyPr/>
              <a:lstStyle/>
              <a:p>
                <a:r>
                  <a:rPr lang="en-US">
                    <a:noFill/>
                  </a:rPr>
                  <a:t> </a:t>
                </a:r>
              </a:p>
            </p:txBody>
          </p:sp>
        </mc:Fallback>
      </mc:AlternateContent>
      <p:sp>
        <p:nvSpPr>
          <p:cNvPr id="23" name="TextBox 22"/>
          <p:cNvSpPr txBox="1">
            <a:spLocks noChangeArrowheads="1"/>
          </p:cNvSpPr>
          <p:nvPr/>
        </p:nvSpPr>
        <p:spPr bwMode="auto">
          <a:xfrm>
            <a:off x="4572000" y="694237"/>
            <a:ext cx="979755" cy="369332"/>
          </a:xfrm>
          <a:prstGeom prst="rect">
            <a:avLst/>
          </a:prstGeom>
          <a:noFill/>
          <a:ln w="9525">
            <a:noFill/>
            <a:miter lim="800000"/>
            <a:headEnd/>
            <a:tailEnd/>
          </a:ln>
        </p:spPr>
        <p:txBody>
          <a:bodyPr wrap="none">
            <a:prstTxWarp prst="textNoShape">
              <a:avLst/>
            </a:prstTxWarp>
            <a:spAutoFit/>
          </a:bodyPr>
          <a:lstStyle/>
          <a:p>
            <a:r>
              <a:rPr lang="en-US" dirty="0"/>
              <a:t>In limit</a:t>
            </a:r>
            <a:r>
              <a:rPr lang="hu-HU" dirty="0"/>
              <a:t>: </a:t>
            </a:r>
          </a:p>
        </p:txBody>
      </p:sp>
      <p:sp>
        <p:nvSpPr>
          <p:cNvPr id="24" name="TextBox 23"/>
          <p:cNvSpPr txBox="1">
            <a:spLocks noChangeArrowheads="1"/>
          </p:cNvSpPr>
          <p:nvPr/>
        </p:nvSpPr>
        <p:spPr bwMode="auto">
          <a:xfrm>
            <a:off x="7269759" y="720246"/>
            <a:ext cx="530915" cy="369332"/>
          </a:xfrm>
          <a:prstGeom prst="rect">
            <a:avLst/>
          </a:prstGeom>
          <a:noFill/>
          <a:ln w="9525">
            <a:noFill/>
            <a:miter lim="800000"/>
            <a:headEnd/>
            <a:tailEnd/>
          </a:ln>
        </p:spPr>
        <p:txBody>
          <a:bodyPr wrap="none">
            <a:prstTxWarp prst="textNoShape">
              <a:avLst/>
            </a:prstTxWarp>
            <a:spAutoFit/>
          </a:bodyPr>
          <a:lstStyle/>
          <a:p>
            <a:r>
              <a:rPr lang="en-US" dirty="0"/>
              <a:t>So:</a:t>
            </a:r>
            <a:endParaRPr lang="hu-HU" dirty="0"/>
          </a:p>
        </p:txBody>
      </p:sp>
    </p:spTree>
    <p:extLst>
      <p:ext uri="{BB962C8B-B14F-4D97-AF65-F5344CB8AC3E}">
        <p14:creationId xmlns:p14="http://schemas.microsoft.com/office/powerpoint/2010/main" val="3863354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3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73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073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7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07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072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2" grpId="0"/>
      <p:bldP spid="23" grpId="0"/>
      <p:bldP spid="24"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32"/>
          <p:cNvSpPr>
            <a:spLocks noGrp="1"/>
          </p:cNvSpPr>
          <p:nvPr>
            <p:ph type="ctrTitle"/>
          </p:nvPr>
        </p:nvSpPr>
        <p:spPr>
          <a:xfrm>
            <a:off x="0" y="1905000"/>
            <a:ext cx="9144000" cy="1225550"/>
          </a:xfrm>
        </p:spPr>
        <p:txBody>
          <a:bodyPr/>
          <a:lstStyle/>
          <a:p>
            <a:pPr>
              <a:defRPr/>
            </a:pPr>
            <a:r>
              <a:rPr lang="hu-HU" sz="5400" b="1" dirty="0">
                <a:latin typeface="Helvetica"/>
                <a:ea typeface="+mj-ea"/>
                <a:cs typeface="Helvetica"/>
              </a:rPr>
              <a:t>Fitness Model</a:t>
            </a:r>
          </a:p>
        </p:txBody>
      </p:sp>
      <p:sp>
        <p:nvSpPr>
          <p:cNvPr id="4" name="TextBox 3"/>
          <p:cNvSpPr txBox="1">
            <a:spLocks noChangeArrowheads="1"/>
          </p:cNvSpPr>
          <p:nvPr/>
        </p:nvSpPr>
        <p:spPr bwMode="auto">
          <a:xfrm>
            <a:off x="5638800" y="5400675"/>
            <a:ext cx="3429000"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84" charset="0"/>
                <a:ea typeface="Helvetica" pitchFamily="-84" charset="0"/>
                <a:cs typeface="Helvetica" pitchFamily="-84" charset="0"/>
              </a:rPr>
              <a:t>Network Science: Evolving Network Models </a:t>
            </a:r>
            <a:r>
              <a:rPr lang="en-US" sz="600" i="1" dirty="0">
                <a:solidFill>
                  <a:srgbClr val="BFBFBF"/>
                </a:solidFill>
                <a:latin typeface="Helvetica" pitchFamily="-84" charset="0"/>
                <a:ea typeface="Helvetica" pitchFamily="-84" charset="0"/>
                <a:cs typeface="Helvetica" pitchFamily="-84" charset="0"/>
              </a:rPr>
              <a:t> </a:t>
            </a:r>
          </a:p>
        </p:txBody>
      </p:sp>
    </p:spTree>
    <p:extLst>
      <p:ext uri="{BB962C8B-B14F-4D97-AF65-F5344CB8AC3E}">
        <p14:creationId xmlns:p14="http://schemas.microsoft.com/office/powerpoint/2010/main" val="31882937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1" name="Freeform 11"/>
          <p:cNvSpPr>
            <a:spLocks noChangeArrowheads="1"/>
          </p:cNvSpPr>
          <p:nvPr/>
        </p:nvSpPr>
        <p:spPr bwMode="auto">
          <a:xfrm>
            <a:off x="1744663" y="3735388"/>
            <a:ext cx="5135562" cy="1881187"/>
          </a:xfrm>
          <a:custGeom>
            <a:avLst/>
            <a:gdLst>
              <a:gd name="T0" fmla="*/ 0 w 5136444"/>
              <a:gd name="T1" fmla="*/ 1877367 h 2257778"/>
              <a:gd name="T2" fmla="*/ 101362 w 5136444"/>
              <a:gd name="T3" fmla="*/ 1764725 h 2257778"/>
              <a:gd name="T4" fmla="*/ 320964 w 5136444"/>
              <a:gd name="T5" fmla="*/ 1595761 h 2257778"/>
              <a:gd name="T6" fmla="*/ 557456 w 5136444"/>
              <a:gd name="T7" fmla="*/ 1440878 h 2257778"/>
              <a:gd name="T8" fmla="*/ 996671 w 5136444"/>
              <a:gd name="T9" fmla="*/ 1229676 h 2257778"/>
              <a:gd name="T10" fmla="*/ 1351416 w 5136444"/>
              <a:gd name="T11" fmla="*/ 1060715 h 2257778"/>
              <a:gd name="T12" fmla="*/ 1486555 w 5136444"/>
              <a:gd name="T13" fmla="*/ 990312 h 2257778"/>
              <a:gd name="T14" fmla="*/ 2111585 w 5136444"/>
              <a:gd name="T15" fmla="*/ 736869 h 2257778"/>
              <a:gd name="T16" fmla="*/ 2787290 w 5136444"/>
              <a:gd name="T17" fmla="*/ 469343 h 2257778"/>
              <a:gd name="T18" fmla="*/ 3260286 w 5136444"/>
              <a:gd name="T19" fmla="*/ 328536 h 2257778"/>
              <a:gd name="T20" fmla="*/ 3817744 w 5136444"/>
              <a:gd name="T21" fmla="*/ 215892 h 2257778"/>
              <a:gd name="T22" fmla="*/ 4324525 w 5136444"/>
              <a:gd name="T23" fmla="*/ 89172 h 2257778"/>
              <a:gd name="T24" fmla="*/ 4746840 w 5136444"/>
              <a:gd name="T25" fmla="*/ 32856 h 2257778"/>
              <a:gd name="T26" fmla="*/ 5050909 w 5136444"/>
              <a:gd name="T27" fmla="*/ 4692 h 2257778"/>
              <a:gd name="T28" fmla="*/ 5118479 w 5136444"/>
              <a:gd name="T29" fmla="*/ 4692 h 2257778"/>
              <a:gd name="T30" fmla="*/ 5084695 w 5136444"/>
              <a:gd name="T31" fmla="*/ 18769 h 225777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136444"/>
              <a:gd name="T49" fmla="*/ 0 h 2257778"/>
              <a:gd name="T50" fmla="*/ 5136444 w 5136444"/>
              <a:gd name="T51" fmla="*/ 2257778 h 225777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136444" h="2257778">
                <a:moveTo>
                  <a:pt x="0" y="2257778"/>
                </a:moveTo>
                <a:cubicBezTo>
                  <a:pt x="23989" y="2218267"/>
                  <a:pt x="47978" y="2178756"/>
                  <a:pt x="101600" y="2122311"/>
                </a:cubicBezTo>
                <a:cubicBezTo>
                  <a:pt x="155222" y="2065867"/>
                  <a:pt x="245534" y="1984022"/>
                  <a:pt x="321734" y="1919111"/>
                </a:cubicBezTo>
                <a:cubicBezTo>
                  <a:pt x="397934" y="1854200"/>
                  <a:pt x="445911" y="1806222"/>
                  <a:pt x="558800" y="1732844"/>
                </a:cubicBezTo>
                <a:cubicBezTo>
                  <a:pt x="671689" y="1659466"/>
                  <a:pt x="999067" y="1478844"/>
                  <a:pt x="999067" y="1478844"/>
                </a:cubicBezTo>
                <a:lnTo>
                  <a:pt x="1354667" y="1275644"/>
                </a:lnTo>
                <a:cubicBezTo>
                  <a:pt x="1436511" y="1227666"/>
                  <a:pt x="1363134" y="1255889"/>
                  <a:pt x="1490134" y="1190978"/>
                </a:cubicBezTo>
                <a:cubicBezTo>
                  <a:pt x="1617134" y="1126067"/>
                  <a:pt x="2116667" y="886178"/>
                  <a:pt x="2116667" y="886178"/>
                </a:cubicBezTo>
                <a:cubicBezTo>
                  <a:pt x="2333978" y="781756"/>
                  <a:pt x="2602089" y="646289"/>
                  <a:pt x="2794000" y="564444"/>
                </a:cubicBezTo>
                <a:cubicBezTo>
                  <a:pt x="2985911" y="482600"/>
                  <a:pt x="3095978" y="445911"/>
                  <a:pt x="3268134" y="395111"/>
                </a:cubicBezTo>
                <a:cubicBezTo>
                  <a:pt x="3440290" y="344311"/>
                  <a:pt x="3649134" y="307622"/>
                  <a:pt x="3826934" y="259644"/>
                </a:cubicBezTo>
                <a:cubicBezTo>
                  <a:pt x="4004734" y="211666"/>
                  <a:pt x="4179712" y="143933"/>
                  <a:pt x="4334934" y="107244"/>
                </a:cubicBezTo>
                <a:cubicBezTo>
                  <a:pt x="4490156" y="70555"/>
                  <a:pt x="4636912" y="56444"/>
                  <a:pt x="4758267" y="39511"/>
                </a:cubicBezTo>
                <a:cubicBezTo>
                  <a:pt x="4879623" y="22578"/>
                  <a:pt x="5000978" y="11288"/>
                  <a:pt x="5063067" y="5644"/>
                </a:cubicBezTo>
                <a:cubicBezTo>
                  <a:pt x="5125156" y="0"/>
                  <a:pt x="5125156" y="2822"/>
                  <a:pt x="5130800" y="5644"/>
                </a:cubicBezTo>
                <a:cubicBezTo>
                  <a:pt x="5136444" y="8466"/>
                  <a:pt x="5116689" y="15522"/>
                  <a:pt x="5096934" y="22578"/>
                </a:cubicBezTo>
              </a:path>
            </a:pathLst>
          </a:custGeom>
          <a:noFill/>
          <a:ln w="12700">
            <a:noFill/>
            <a:round/>
            <a:headEnd/>
            <a:tailEnd/>
          </a:ln>
        </p:spPr>
        <p:txBody>
          <a:bodyPr wrap="none">
            <a:prstTxWarp prst="textNoShape">
              <a:avLst/>
            </a:prstTxWarp>
          </a:bodyPr>
          <a:lstStyle/>
          <a:p>
            <a:pPr algn="ctr" defTabSz="914400" eaLnBrk="0" hangingPunct="0">
              <a:spcBef>
                <a:spcPct val="50000"/>
              </a:spcBef>
            </a:pPr>
            <a:endParaRPr lang="hu-HU" sz="2400" b="1">
              <a:solidFill>
                <a:srgbClr val="000000"/>
              </a:solidFill>
              <a:latin typeface="Times New Roman" pitchFamily="-84" charset="0"/>
              <a:ea typeface="Gulim" charset="0"/>
              <a:cs typeface="Gulim" charset="0"/>
            </a:endParaRPr>
          </a:p>
        </p:txBody>
      </p:sp>
      <p:sp>
        <p:nvSpPr>
          <p:cNvPr id="14" name="Arc 13"/>
          <p:cNvSpPr/>
          <p:nvPr/>
        </p:nvSpPr>
        <p:spPr bwMode="auto">
          <a:xfrm>
            <a:off x="3090863" y="946150"/>
            <a:ext cx="1963737" cy="1354138"/>
          </a:xfrm>
          <a:prstGeom prst="arc">
            <a:avLst/>
          </a:prstGeom>
          <a:noFill/>
          <a:ln w="12700" cap="flat" cmpd="sng" algn="ctr">
            <a:noFill/>
            <a:prstDash val="solid"/>
            <a:round/>
            <a:headEnd type="none" w="med" len="med"/>
            <a:tailEnd type="none" w="med" len="med"/>
          </a:ln>
          <a:effectLst/>
        </p:spPr>
        <p:txBody>
          <a:bodyPr wrap="none">
            <a:prstTxWarp prst="textNoShape">
              <a:avLst/>
            </a:prstTxWarp>
          </a:bodyPr>
          <a:lstStyle/>
          <a:p>
            <a:pPr algn="ctr" defTabSz="914400" eaLnBrk="0" hangingPunct="0">
              <a:spcBef>
                <a:spcPct val="50000"/>
              </a:spcBef>
              <a:defRPr/>
            </a:pPr>
            <a:endParaRPr lang="en-US" sz="2400" b="1">
              <a:solidFill>
                <a:srgbClr val="000000"/>
              </a:solidFill>
              <a:latin typeface="Times New Roman" pitchFamily="-112" charset="0"/>
              <a:ea typeface="Gulim" pitchFamily="34" charset="-127"/>
              <a:cs typeface="Gulim" pitchFamily="34" charset="-127"/>
            </a:endParaRPr>
          </a:p>
        </p:txBody>
      </p:sp>
      <p:sp>
        <p:nvSpPr>
          <p:cNvPr id="15" name="Arc 14"/>
          <p:cNvSpPr/>
          <p:nvPr/>
        </p:nvSpPr>
        <p:spPr bwMode="auto">
          <a:xfrm rot="16200000">
            <a:off x="6627019" y="-621506"/>
            <a:ext cx="2681288" cy="11430000"/>
          </a:xfrm>
          <a:prstGeom prst="arc">
            <a:avLst>
              <a:gd name="adj1" fmla="val 16200000"/>
              <a:gd name="adj2" fmla="val 21459515"/>
            </a:avLst>
          </a:prstGeom>
          <a:noFill/>
          <a:ln w="44450" cap="flat" cmpd="sng" algn="ctr">
            <a:solidFill>
              <a:schemeClr val="accent2"/>
            </a:solidFill>
            <a:prstDash val="solid"/>
            <a:round/>
            <a:headEnd type="none" w="med" len="med"/>
            <a:tailEnd type="none" w="med" len="med"/>
          </a:ln>
          <a:effectLst/>
        </p:spPr>
        <p:txBody>
          <a:bodyPr wrap="none">
            <a:prstTxWarp prst="textNoShape">
              <a:avLst/>
            </a:prstTxWarp>
          </a:bodyPr>
          <a:lstStyle/>
          <a:p>
            <a:pPr algn="ctr" defTabSz="914400" eaLnBrk="0" hangingPunct="0">
              <a:spcBef>
                <a:spcPct val="50000"/>
              </a:spcBef>
              <a:defRPr/>
            </a:pPr>
            <a:endParaRPr lang="en-US" sz="2400" b="1">
              <a:solidFill>
                <a:srgbClr val="000000"/>
              </a:solidFill>
              <a:latin typeface="Times New Roman" pitchFamily="-112" charset="0"/>
              <a:ea typeface="Gulim" pitchFamily="34" charset="-127"/>
              <a:cs typeface="Gulim" pitchFamily="34" charset="-127"/>
            </a:endParaRPr>
          </a:p>
        </p:txBody>
      </p:sp>
      <p:sp>
        <p:nvSpPr>
          <p:cNvPr id="16" name="Arc 15"/>
          <p:cNvSpPr/>
          <p:nvPr/>
        </p:nvSpPr>
        <p:spPr bwMode="auto">
          <a:xfrm rot="16200000">
            <a:off x="5906294" y="1497807"/>
            <a:ext cx="4191000" cy="7199312"/>
          </a:xfrm>
          <a:prstGeom prst="arc">
            <a:avLst>
              <a:gd name="adj1" fmla="val 16200000"/>
              <a:gd name="adj2" fmla="val 21459515"/>
            </a:avLst>
          </a:prstGeom>
          <a:noFill/>
          <a:ln w="44450" cap="flat" cmpd="sng" algn="ctr">
            <a:solidFill>
              <a:srgbClr val="FF0000"/>
            </a:solidFill>
            <a:prstDash val="solid"/>
            <a:round/>
            <a:headEnd type="none" w="med" len="med"/>
            <a:tailEnd type="none" w="med" len="med"/>
          </a:ln>
          <a:effectLst/>
        </p:spPr>
        <p:txBody>
          <a:bodyPr wrap="none">
            <a:prstTxWarp prst="textNoShape">
              <a:avLst/>
            </a:prstTxWarp>
          </a:bodyPr>
          <a:lstStyle/>
          <a:p>
            <a:pPr algn="ctr" defTabSz="914400" eaLnBrk="0" hangingPunct="0">
              <a:spcBef>
                <a:spcPct val="50000"/>
              </a:spcBef>
              <a:defRPr/>
            </a:pPr>
            <a:endParaRPr lang="en-US" sz="2400" b="1">
              <a:solidFill>
                <a:srgbClr val="000000"/>
              </a:solidFill>
              <a:latin typeface="Times New Roman" pitchFamily="-112" charset="0"/>
              <a:ea typeface="Gulim" pitchFamily="34" charset="-127"/>
              <a:cs typeface="Gulim" pitchFamily="34" charset="-127"/>
            </a:endParaRPr>
          </a:p>
        </p:txBody>
      </p:sp>
      <p:cxnSp>
        <p:nvCxnSpPr>
          <p:cNvPr id="89095" name="Straight Arrow Connector 5"/>
          <p:cNvCxnSpPr>
            <a:cxnSpLocks noChangeShapeType="1"/>
          </p:cNvCxnSpPr>
          <p:nvPr/>
        </p:nvCxnSpPr>
        <p:spPr bwMode="auto">
          <a:xfrm>
            <a:off x="1693863" y="5108575"/>
            <a:ext cx="5570537" cy="28575"/>
          </a:xfrm>
          <a:prstGeom prst="straightConnector1">
            <a:avLst/>
          </a:prstGeom>
          <a:noFill/>
          <a:ln w="38100">
            <a:solidFill>
              <a:schemeClr val="tx1"/>
            </a:solidFill>
            <a:round/>
            <a:headEnd/>
            <a:tailEnd type="arrow" w="med" len="med"/>
          </a:ln>
        </p:spPr>
      </p:cxnSp>
      <p:cxnSp>
        <p:nvCxnSpPr>
          <p:cNvPr id="89096" name="Straight Arrow Connector 6"/>
          <p:cNvCxnSpPr>
            <a:cxnSpLocks noChangeShapeType="1"/>
          </p:cNvCxnSpPr>
          <p:nvPr/>
        </p:nvCxnSpPr>
        <p:spPr bwMode="auto">
          <a:xfrm rot="16200000" flipV="1">
            <a:off x="588963" y="3994150"/>
            <a:ext cx="2298700" cy="12700"/>
          </a:xfrm>
          <a:prstGeom prst="straightConnector1">
            <a:avLst/>
          </a:prstGeom>
          <a:noFill/>
          <a:ln w="38100">
            <a:solidFill>
              <a:schemeClr val="tx1"/>
            </a:solidFill>
            <a:round/>
            <a:headEnd/>
            <a:tailEnd type="arrow" w="med" len="med"/>
          </a:ln>
        </p:spPr>
      </p:cxnSp>
      <p:sp>
        <p:nvSpPr>
          <p:cNvPr id="89097" name="Rectangle 18"/>
          <p:cNvSpPr>
            <a:spLocks noChangeArrowheads="1"/>
          </p:cNvSpPr>
          <p:nvPr/>
        </p:nvSpPr>
        <p:spPr bwMode="auto">
          <a:xfrm>
            <a:off x="0" y="635000"/>
            <a:ext cx="9380538" cy="830263"/>
          </a:xfrm>
          <a:prstGeom prst="rect">
            <a:avLst/>
          </a:prstGeom>
          <a:noFill/>
          <a:ln w="9525">
            <a:noFill/>
            <a:miter lim="800000"/>
            <a:headEnd/>
            <a:tailEnd/>
          </a:ln>
        </p:spPr>
        <p:txBody>
          <a:bodyPr>
            <a:prstTxWarp prst="textNoShape">
              <a:avLst/>
            </a:prstTxWarp>
            <a:spAutoFit/>
          </a:bodyPr>
          <a:lstStyle/>
          <a:p>
            <a:pPr algn="ctr" defTabSz="914400" eaLnBrk="0" hangingPunct="0">
              <a:spcBef>
                <a:spcPct val="50000"/>
              </a:spcBef>
            </a:pPr>
            <a:r>
              <a:rPr lang="en-US" sz="2400" b="1" u="sng">
                <a:solidFill>
                  <a:srgbClr val="3333CC"/>
                </a:solidFill>
                <a:latin typeface="Times New Roman" pitchFamily="-84" charset="0"/>
                <a:ea typeface="Gulim" charset="0"/>
                <a:cs typeface="Gulim" charset="0"/>
              </a:rPr>
              <a:t>SF model</a:t>
            </a:r>
            <a:r>
              <a:rPr lang="en-US" sz="2400" b="1">
                <a:solidFill>
                  <a:srgbClr val="000000"/>
                </a:solidFill>
                <a:latin typeface="Times New Roman" pitchFamily="-84" charset="0"/>
                <a:ea typeface="Gulim" charset="0"/>
                <a:cs typeface="Gulim" charset="0"/>
              </a:rPr>
              <a:t>:       </a:t>
            </a:r>
            <a:r>
              <a:rPr lang="en-US" sz="2400" b="1" i="1">
                <a:solidFill>
                  <a:srgbClr val="000000"/>
                </a:solidFill>
                <a:latin typeface="Times New Roman" pitchFamily="-84" charset="0"/>
                <a:ea typeface="Gulim" charset="0"/>
                <a:cs typeface="Gulim" charset="0"/>
              </a:rPr>
              <a:t>k(t)~t </a:t>
            </a:r>
            <a:r>
              <a:rPr lang="en-US" sz="2400" b="1" i="1" baseline="30000">
                <a:solidFill>
                  <a:srgbClr val="000000"/>
                </a:solidFill>
                <a:latin typeface="Times New Roman" pitchFamily="-84" charset="0"/>
                <a:ea typeface="Gulim" charset="0"/>
                <a:cs typeface="Gulim" charset="0"/>
              </a:rPr>
              <a:t>½</a:t>
            </a:r>
            <a:r>
              <a:rPr lang="en-US" sz="2400" b="1" i="1">
                <a:solidFill>
                  <a:srgbClr val="000000"/>
                </a:solidFill>
                <a:latin typeface="Times New Roman" pitchFamily="-84" charset="0"/>
                <a:ea typeface="Gulim" charset="0"/>
                <a:cs typeface="Gulim" charset="0"/>
              </a:rPr>
              <a:t>      </a:t>
            </a:r>
            <a:r>
              <a:rPr lang="en-US" sz="2400" b="1">
                <a:solidFill>
                  <a:srgbClr val="000000"/>
                </a:solidFill>
                <a:latin typeface="Times New Roman" pitchFamily="-84" charset="0"/>
                <a:ea typeface="Gulim" charset="0"/>
                <a:cs typeface="Gulim" charset="0"/>
              </a:rPr>
              <a:t>(first mover advantage)</a:t>
            </a:r>
            <a:br>
              <a:rPr lang="en-US" sz="2400" b="1">
                <a:solidFill>
                  <a:srgbClr val="000000"/>
                </a:solidFill>
                <a:latin typeface="Times New Roman" pitchFamily="-84" charset="0"/>
                <a:ea typeface="Gulim" charset="0"/>
                <a:cs typeface="Gulim" charset="0"/>
              </a:rPr>
            </a:br>
            <a:endParaRPr lang="en-US" sz="2400" b="1">
              <a:solidFill>
                <a:srgbClr val="000000"/>
              </a:solidFill>
              <a:latin typeface="Times New Roman" pitchFamily="-84" charset="0"/>
              <a:ea typeface="Gulim" charset="0"/>
              <a:cs typeface="Gulim" charset="0"/>
            </a:endParaRPr>
          </a:p>
        </p:txBody>
      </p:sp>
      <p:sp>
        <p:nvSpPr>
          <p:cNvPr id="20" name="Arc 19"/>
          <p:cNvSpPr/>
          <p:nvPr/>
        </p:nvSpPr>
        <p:spPr bwMode="auto">
          <a:xfrm rot="16200000">
            <a:off x="7153275" y="-627062"/>
            <a:ext cx="2378075" cy="11430000"/>
          </a:xfrm>
          <a:prstGeom prst="arc">
            <a:avLst>
              <a:gd name="adj1" fmla="val 16200000"/>
              <a:gd name="adj2" fmla="val 21421023"/>
            </a:avLst>
          </a:prstGeom>
          <a:noFill/>
          <a:ln w="44450" cap="flat" cmpd="sng" algn="ctr">
            <a:solidFill>
              <a:schemeClr val="accent2"/>
            </a:solidFill>
            <a:prstDash val="solid"/>
            <a:round/>
            <a:headEnd type="none" w="med" len="med"/>
            <a:tailEnd type="none" w="med" len="med"/>
          </a:ln>
          <a:effectLst/>
        </p:spPr>
        <p:txBody>
          <a:bodyPr wrap="none">
            <a:prstTxWarp prst="textNoShape">
              <a:avLst/>
            </a:prstTxWarp>
          </a:bodyPr>
          <a:lstStyle/>
          <a:p>
            <a:pPr algn="ctr" defTabSz="914400" eaLnBrk="0" hangingPunct="0">
              <a:spcBef>
                <a:spcPct val="50000"/>
              </a:spcBef>
              <a:defRPr/>
            </a:pPr>
            <a:endParaRPr lang="en-US" sz="2400" b="1">
              <a:solidFill>
                <a:srgbClr val="000000"/>
              </a:solidFill>
              <a:latin typeface="Times New Roman" pitchFamily="-112" charset="0"/>
              <a:ea typeface="Gulim" pitchFamily="34" charset="-127"/>
              <a:cs typeface="Gulim" pitchFamily="34" charset="-127"/>
            </a:endParaRPr>
          </a:p>
        </p:txBody>
      </p:sp>
      <p:sp>
        <p:nvSpPr>
          <p:cNvPr id="21" name="Arc 20"/>
          <p:cNvSpPr/>
          <p:nvPr/>
        </p:nvSpPr>
        <p:spPr bwMode="auto">
          <a:xfrm rot="16200000">
            <a:off x="8193087" y="-596899"/>
            <a:ext cx="2105025" cy="11430000"/>
          </a:xfrm>
          <a:prstGeom prst="arc">
            <a:avLst>
              <a:gd name="adj1" fmla="val 16200000"/>
              <a:gd name="adj2" fmla="val 21421023"/>
            </a:avLst>
          </a:prstGeom>
          <a:noFill/>
          <a:ln w="44450" cap="flat" cmpd="sng" algn="ctr">
            <a:solidFill>
              <a:schemeClr val="accent2"/>
            </a:solidFill>
            <a:prstDash val="solid"/>
            <a:round/>
            <a:headEnd type="none" w="med" len="med"/>
            <a:tailEnd type="none" w="med" len="med"/>
          </a:ln>
          <a:effectLst/>
        </p:spPr>
        <p:txBody>
          <a:bodyPr wrap="none">
            <a:prstTxWarp prst="textNoShape">
              <a:avLst/>
            </a:prstTxWarp>
          </a:bodyPr>
          <a:lstStyle/>
          <a:p>
            <a:pPr algn="ctr" defTabSz="914400" eaLnBrk="0" hangingPunct="0">
              <a:spcBef>
                <a:spcPct val="50000"/>
              </a:spcBef>
              <a:defRPr/>
            </a:pPr>
            <a:endParaRPr lang="en-US" sz="2400" b="1">
              <a:solidFill>
                <a:srgbClr val="000000"/>
              </a:solidFill>
              <a:latin typeface="Times New Roman" pitchFamily="-112" charset="0"/>
              <a:ea typeface="Gulim" pitchFamily="34" charset="-127"/>
              <a:cs typeface="Gulim" pitchFamily="34" charset="-127"/>
            </a:endParaRPr>
          </a:p>
        </p:txBody>
      </p:sp>
      <p:sp>
        <p:nvSpPr>
          <p:cNvPr id="13" name="Rectangle 12"/>
          <p:cNvSpPr>
            <a:spLocks noChangeArrowheads="1"/>
          </p:cNvSpPr>
          <p:nvPr/>
        </p:nvSpPr>
        <p:spPr bwMode="auto">
          <a:xfrm>
            <a:off x="0" y="1400175"/>
            <a:ext cx="9423400" cy="1876425"/>
          </a:xfrm>
          <a:prstGeom prst="rect">
            <a:avLst/>
          </a:prstGeom>
          <a:noFill/>
          <a:ln w="9525">
            <a:noFill/>
            <a:miter lim="800000"/>
            <a:headEnd/>
            <a:tailEnd/>
          </a:ln>
        </p:spPr>
        <p:txBody>
          <a:bodyPr>
            <a:prstTxWarp prst="textNoShape">
              <a:avLst/>
            </a:prstTxWarp>
            <a:spAutoFit/>
          </a:bodyPr>
          <a:lstStyle/>
          <a:p>
            <a:pPr algn="ctr" defTabSz="914400" eaLnBrk="0" hangingPunct="0">
              <a:spcBef>
                <a:spcPct val="50000"/>
              </a:spcBef>
            </a:pPr>
            <a:r>
              <a:rPr lang="en-US" sz="2400" b="1" u="sng">
                <a:solidFill>
                  <a:srgbClr val="3333CC"/>
                </a:solidFill>
                <a:latin typeface="Times New Roman" pitchFamily="-84" charset="0"/>
                <a:ea typeface="Gulim" charset="0"/>
                <a:cs typeface="Gulim" charset="0"/>
              </a:rPr>
              <a:t>Fitness model</a:t>
            </a:r>
            <a:r>
              <a:rPr lang="en-US" sz="2400" b="1">
                <a:solidFill>
                  <a:srgbClr val="3333CC"/>
                </a:solidFill>
                <a:latin typeface="Times New Roman" pitchFamily="-84" charset="0"/>
                <a:ea typeface="Gulim" charset="0"/>
                <a:cs typeface="Gulim" charset="0"/>
              </a:rPr>
              <a:t>:     </a:t>
            </a:r>
            <a:r>
              <a:rPr lang="en-US" sz="2400" b="1">
                <a:solidFill>
                  <a:srgbClr val="000000"/>
                </a:solidFill>
                <a:latin typeface="Times New Roman" pitchFamily="-84" charset="0"/>
                <a:ea typeface="Gulim" charset="0"/>
                <a:cs typeface="Gulim" charset="0"/>
              </a:rPr>
              <a:t>fitness  (</a:t>
            </a:r>
            <a:r>
              <a:rPr lang="en-US" sz="2400" b="1" i="1">
                <a:solidFill>
                  <a:srgbClr val="000000"/>
                </a:solidFill>
                <a:latin typeface="Symbol" pitchFamily="-84" charset="2"/>
                <a:ea typeface="Gulim" charset="0"/>
                <a:cs typeface="Gulim" charset="0"/>
              </a:rPr>
              <a:t>h</a:t>
            </a:r>
            <a:r>
              <a:rPr lang="en-US" sz="2400" b="1">
                <a:solidFill>
                  <a:srgbClr val="000000"/>
                </a:solidFill>
                <a:latin typeface="Symbol" pitchFamily="-84" charset="2"/>
                <a:ea typeface="Gulim" charset="0"/>
                <a:cs typeface="Gulim" charset="0"/>
              </a:rPr>
              <a:t> )  </a:t>
            </a:r>
            <a:r>
              <a:rPr lang="en-US" sz="2400" b="1">
                <a:solidFill>
                  <a:srgbClr val="000000"/>
                </a:solidFill>
                <a:latin typeface="Times New Roman" pitchFamily="-84" charset="0"/>
                <a:ea typeface="Gulim" charset="0"/>
                <a:cs typeface="Gulim" charset="0"/>
              </a:rPr>
              <a:t>               			</a:t>
            </a:r>
            <a:r>
              <a:rPr lang="en-US" sz="2400" b="1" i="1">
                <a:solidFill>
                  <a:srgbClr val="000000"/>
                </a:solidFill>
                <a:latin typeface="Times New Roman" pitchFamily="-84" charset="0"/>
                <a:ea typeface="Gulim" charset="0"/>
                <a:cs typeface="Gulim" charset="0"/>
              </a:rPr>
              <a:t>k(</a:t>
            </a:r>
            <a:r>
              <a:rPr lang="en-US" sz="2400" b="1" i="1">
                <a:solidFill>
                  <a:srgbClr val="000000"/>
                </a:solidFill>
                <a:latin typeface="Symbol" pitchFamily="-84" charset="2"/>
                <a:ea typeface="Gulim" charset="0"/>
                <a:cs typeface="Gulim" charset="0"/>
              </a:rPr>
              <a:t>h</a:t>
            </a:r>
            <a:r>
              <a:rPr lang="en-US" sz="2400" b="1" i="1">
                <a:solidFill>
                  <a:srgbClr val="000000"/>
                </a:solidFill>
                <a:latin typeface="Times New Roman" pitchFamily="-84" charset="0"/>
                <a:ea typeface="Gulim" charset="0"/>
                <a:cs typeface="Gulim" charset="0"/>
              </a:rPr>
              <a:t>,t)~t</a:t>
            </a:r>
            <a:r>
              <a:rPr lang="en-US" sz="2400" b="1" i="1" baseline="30000">
                <a:solidFill>
                  <a:srgbClr val="000000"/>
                </a:solidFill>
                <a:latin typeface="Symbol" pitchFamily="-84" charset="2"/>
                <a:ea typeface="Gulim" charset="0"/>
                <a:cs typeface="Gulim" charset="0"/>
              </a:rPr>
              <a:t>b(h)</a:t>
            </a:r>
            <a:r>
              <a:rPr lang="en-US" sz="2400" b="1">
                <a:solidFill>
                  <a:srgbClr val="000000"/>
                </a:solidFill>
                <a:latin typeface="Times New Roman" pitchFamily="-84" charset="0"/>
                <a:ea typeface="Gulim" charset="0"/>
                <a:cs typeface="Gulim" charset="0"/>
              </a:rPr>
              <a:t> </a:t>
            </a:r>
          </a:p>
          <a:p>
            <a:pPr algn="ctr" defTabSz="914400" eaLnBrk="0" hangingPunct="0">
              <a:spcBef>
                <a:spcPct val="50000"/>
              </a:spcBef>
            </a:pPr>
            <a:r>
              <a:rPr lang="en-US" sz="2400" b="1" i="1">
                <a:solidFill>
                  <a:srgbClr val="000000"/>
                </a:solidFill>
                <a:latin typeface="Symbol" pitchFamily="-84" charset="2"/>
                <a:ea typeface="Gulim" charset="0"/>
                <a:cs typeface="Gulim" charset="0"/>
              </a:rPr>
              <a:t>						</a:t>
            </a:r>
          </a:p>
          <a:p>
            <a:pPr algn="ctr" defTabSz="914400" eaLnBrk="0" hangingPunct="0">
              <a:spcBef>
                <a:spcPct val="50000"/>
              </a:spcBef>
            </a:pPr>
            <a:r>
              <a:rPr lang="en-US" sz="2400" b="1" i="1">
                <a:solidFill>
                  <a:srgbClr val="000000"/>
                </a:solidFill>
                <a:latin typeface="Symbol" pitchFamily="-84" charset="2"/>
                <a:ea typeface="Gulim" charset="0"/>
                <a:cs typeface="Gulim" charset="0"/>
              </a:rPr>
              <a:t>								b(h)</a:t>
            </a:r>
            <a:r>
              <a:rPr lang="en-US" sz="2400" b="1">
                <a:solidFill>
                  <a:srgbClr val="000000"/>
                </a:solidFill>
                <a:latin typeface="Times New Roman" pitchFamily="-84" charset="0"/>
                <a:ea typeface="Gulim" charset="0"/>
                <a:cs typeface="Gulim" charset="0"/>
              </a:rPr>
              <a:t> =</a:t>
            </a:r>
            <a:r>
              <a:rPr lang="en-US" sz="2400" b="1">
                <a:solidFill>
                  <a:srgbClr val="000000"/>
                </a:solidFill>
                <a:latin typeface="Symbol" pitchFamily="-84" charset="2"/>
                <a:ea typeface="Gulim" charset="0"/>
                <a:cs typeface="Gulim" charset="0"/>
              </a:rPr>
              <a:t>h/</a:t>
            </a:r>
            <a:r>
              <a:rPr lang="en-US" sz="2400" b="1">
                <a:solidFill>
                  <a:srgbClr val="000000"/>
                </a:solidFill>
                <a:latin typeface="Times New Roman" pitchFamily="-84" charset="0"/>
                <a:ea typeface="Gulim" charset="0"/>
                <a:cs typeface="Gulim" charset="0"/>
              </a:rPr>
              <a:t>C    </a:t>
            </a:r>
            <a:br>
              <a:rPr lang="en-US" sz="2000" b="1">
                <a:solidFill>
                  <a:srgbClr val="000000"/>
                </a:solidFill>
                <a:latin typeface="Times New Roman" pitchFamily="-84" charset="0"/>
                <a:ea typeface="Gulim" charset="0"/>
                <a:cs typeface="Gulim" charset="0"/>
              </a:rPr>
            </a:br>
            <a:endParaRPr lang="en-US" sz="2000" b="1">
              <a:solidFill>
                <a:srgbClr val="000000"/>
              </a:solidFill>
              <a:latin typeface="Times New Roman" pitchFamily="-84" charset="0"/>
              <a:ea typeface="Gulim" charset="0"/>
              <a:cs typeface="Gulim" charset="0"/>
            </a:endParaRPr>
          </a:p>
        </p:txBody>
      </p:sp>
      <p:graphicFrame>
        <p:nvGraphicFramePr>
          <p:cNvPr id="1008642" name="Object 3"/>
          <p:cNvGraphicFramePr>
            <a:graphicFrameLocks noChangeAspect="1"/>
          </p:cNvGraphicFramePr>
          <p:nvPr/>
        </p:nvGraphicFramePr>
        <p:xfrm>
          <a:off x="4468813" y="1296988"/>
          <a:ext cx="2263775" cy="939800"/>
        </p:xfrm>
        <a:graphic>
          <a:graphicData uri="http://schemas.openxmlformats.org/presentationml/2006/ole">
            <mc:AlternateContent xmlns:mc="http://schemas.openxmlformats.org/markup-compatibility/2006">
              <mc:Choice xmlns:v="urn:schemas-microsoft-com:vml" Requires="v">
                <p:oleObj name="Equation" r:id="rId2" imgW="1104900" imgH="469900" progId="Equation.3">
                  <p:embed/>
                </p:oleObj>
              </mc:Choice>
              <mc:Fallback>
                <p:oleObj name="Equation" r:id="rId2" imgW="1104900" imgH="469900" progId="Equation.3">
                  <p:embed/>
                  <p:pic>
                    <p:nvPicPr>
                      <p:cNvPr id="1008642"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68813" y="1296988"/>
                        <a:ext cx="2263775" cy="939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Rectangle 16"/>
          <p:cNvSpPr>
            <a:spLocks noChangeArrowheads="1"/>
          </p:cNvSpPr>
          <p:nvPr/>
        </p:nvSpPr>
        <p:spPr bwMode="auto">
          <a:xfrm>
            <a:off x="1943100" y="2943225"/>
            <a:ext cx="5041900" cy="2157413"/>
          </a:xfrm>
          <a:prstGeom prst="rect">
            <a:avLst/>
          </a:prstGeom>
          <a:solidFill>
            <a:schemeClr val="bg1"/>
          </a:solidFill>
          <a:ln w="12700">
            <a:solidFill>
              <a:schemeClr val="bg1"/>
            </a:solidFill>
            <a:round/>
            <a:headEnd/>
            <a:tailEnd/>
          </a:ln>
        </p:spPr>
        <p:txBody>
          <a:bodyPr wrap="none">
            <a:prstTxWarp prst="textNoShape">
              <a:avLst/>
            </a:prstTxWarp>
          </a:bodyPr>
          <a:lstStyle/>
          <a:p>
            <a:pPr algn="ctr" defTabSz="914400" eaLnBrk="0" hangingPunct="0">
              <a:spcBef>
                <a:spcPct val="50000"/>
              </a:spcBef>
            </a:pPr>
            <a:endParaRPr lang="hu-HU" sz="2400" b="1">
              <a:solidFill>
                <a:srgbClr val="000000"/>
              </a:solidFill>
              <a:latin typeface="Times New Roman" pitchFamily="-84" charset="0"/>
              <a:ea typeface="Gulim" charset="0"/>
              <a:cs typeface="Gulim" charset="0"/>
            </a:endParaRPr>
          </a:p>
        </p:txBody>
      </p:sp>
      <p:sp>
        <p:nvSpPr>
          <p:cNvPr id="89102" name="Rectangle 21"/>
          <p:cNvSpPr>
            <a:spLocks noChangeArrowheads="1"/>
          </p:cNvSpPr>
          <p:nvPr/>
        </p:nvSpPr>
        <p:spPr bwMode="auto">
          <a:xfrm>
            <a:off x="6938963" y="2921000"/>
            <a:ext cx="2255837" cy="2092325"/>
          </a:xfrm>
          <a:prstGeom prst="rect">
            <a:avLst/>
          </a:prstGeom>
          <a:solidFill>
            <a:schemeClr val="bg1"/>
          </a:solidFill>
          <a:ln w="12700">
            <a:solidFill>
              <a:schemeClr val="bg1"/>
            </a:solidFill>
            <a:round/>
            <a:headEnd/>
            <a:tailEnd/>
          </a:ln>
        </p:spPr>
        <p:txBody>
          <a:bodyPr wrap="none">
            <a:prstTxWarp prst="textNoShape">
              <a:avLst/>
            </a:prstTxWarp>
          </a:bodyPr>
          <a:lstStyle/>
          <a:p>
            <a:pPr algn="ctr" defTabSz="914400" eaLnBrk="0" hangingPunct="0">
              <a:spcBef>
                <a:spcPct val="50000"/>
              </a:spcBef>
            </a:pPr>
            <a:endParaRPr lang="hu-HU" sz="2400" b="1">
              <a:solidFill>
                <a:srgbClr val="000000"/>
              </a:solidFill>
              <a:latin typeface="Times New Roman" pitchFamily="-84" charset="0"/>
              <a:ea typeface="Gulim" charset="0"/>
              <a:cs typeface="Gulim" charset="0"/>
            </a:endParaRPr>
          </a:p>
        </p:txBody>
      </p:sp>
      <p:sp>
        <p:nvSpPr>
          <p:cNvPr id="89103" name="Rectangle 23"/>
          <p:cNvSpPr>
            <a:spLocks noChangeArrowheads="1"/>
          </p:cNvSpPr>
          <p:nvPr/>
        </p:nvSpPr>
        <p:spPr bwMode="auto">
          <a:xfrm>
            <a:off x="0" y="0"/>
            <a:ext cx="9144000" cy="584200"/>
          </a:xfrm>
          <a:prstGeom prst="rect">
            <a:avLst/>
          </a:prstGeom>
          <a:noFill/>
          <a:ln w="9525">
            <a:noFill/>
            <a:miter lim="800000"/>
            <a:headEnd/>
            <a:tailEnd/>
          </a:ln>
        </p:spPr>
        <p:txBody>
          <a:bodyPr>
            <a:prstTxWarp prst="textNoShape">
              <a:avLst/>
            </a:prstTxWarp>
            <a:spAutoFit/>
          </a:bodyPr>
          <a:lstStyle/>
          <a:p>
            <a:pPr algn="ctr" defTabSz="914400" eaLnBrk="0" hangingPunct="0">
              <a:spcBef>
                <a:spcPct val="50000"/>
              </a:spcBef>
            </a:pPr>
            <a:r>
              <a:rPr lang="en-US" sz="1600" b="1">
                <a:solidFill>
                  <a:srgbClr val="FF0000"/>
                </a:solidFill>
                <a:latin typeface="Times New Roman" pitchFamily="-84" charset="0"/>
                <a:ea typeface="Gulim" charset="0"/>
                <a:cs typeface="Gulim" charset="0"/>
              </a:rPr>
              <a:t> </a:t>
            </a:r>
            <a:r>
              <a:rPr lang="en-US" sz="3200" b="1">
                <a:solidFill>
                  <a:srgbClr val="FF0000"/>
                </a:solidFill>
                <a:ea typeface="Gulim" charset="0"/>
                <a:cs typeface="Gulim" charset="0"/>
              </a:rPr>
              <a:t>Fitness Model:  Can Latecomers Make It?</a:t>
            </a:r>
            <a:r>
              <a:rPr lang="en-US" sz="3200" b="1">
                <a:solidFill>
                  <a:srgbClr val="FF0000"/>
                </a:solidFill>
                <a:latin typeface="Times New Roman" pitchFamily="-84" charset="0"/>
                <a:ea typeface="Gulim" charset="0"/>
                <a:cs typeface="Gulim" charset="0"/>
              </a:rPr>
              <a:t>  </a:t>
            </a:r>
          </a:p>
        </p:txBody>
      </p:sp>
      <p:sp>
        <p:nvSpPr>
          <p:cNvPr id="89104" name="TextBox 26"/>
          <p:cNvSpPr txBox="1">
            <a:spLocks noChangeArrowheads="1"/>
          </p:cNvSpPr>
          <p:nvPr/>
        </p:nvSpPr>
        <p:spPr bwMode="auto">
          <a:xfrm>
            <a:off x="3937000" y="5122863"/>
            <a:ext cx="833438" cy="460375"/>
          </a:xfrm>
          <a:prstGeom prst="rect">
            <a:avLst/>
          </a:prstGeom>
          <a:noFill/>
          <a:ln w="9525">
            <a:noFill/>
            <a:miter lim="800000"/>
            <a:headEnd/>
            <a:tailEnd/>
          </a:ln>
        </p:spPr>
        <p:txBody>
          <a:bodyPr wrap="none">
            <a:prstTxWarp prst="textNoShape">
              <a:avLst/>
            </a:prstTxWarp>
            <a:spAutoFit/>
          </a:bodyPr>
          <a:lstStyle/>
          <a:p>
            <a:pPr algn="ctr" defTabSz="914400" eaLnBrk="0" hangingPunct="0">
              <a:spcBef>
                <a:spcPct val="50000"/>
              </a:spcBef>
            </a:pPr>
            <a:r>
              <a:rPr lang="en-US" sz="2400" b="1" i="1">
                <a:solidFill>
                  <a:srgbClr val="000000"/>
                </a:solidFill>
                <a:latin typeface="Times New Roman" pitchFamily="-84" charset="0"/>
                <a:ea typeface="Gulim" charset="0"/>
                <a:cs typeface="Gulim" charset="0"/>
              </a:rPr>
              <a:t>time</a:t>
            </a:r>
          </a:p>
        </p:txBody>
      </p:sp>
      <p:sp>
        <p:nvSpPr>
          <p:cNvPr id="89105" name="TextBox 27"/>
          <p:cNvSpPr txBox="1">
            <a:spLocks noChangeArrowheads="1"/>
          </p:cNvSpPr>
          <p:nvPr/>
        </p:nvSpPr>
        <p:spPr bwMode="auto">
          <a:xfrm rot="-5400000">
            <a:off x="609600" y="3622676"/>
            <a:ext cx="1627187" cy="461962"/>
          </a:xfrm>
          <a:prstGeom prst="rect">
            <a:avLst/>
          </a:prstGeom>
          <a:noFill/>
          <a:ln w="9525">
            <a:noFill/>
            <a:miter lim="800000"/>
            <a:headEnd/>
            <a:tailEnd/>
          </a:ln>
        </p:spPr>
        <p:txBody>
          <a:bodyPr wrap="none">
            <a:prstTxWarp prst="textNoShape">
              <a:avLst/>
            </a:prstTxWarp>
            <a:spAutoFit/>
          </a:bodyPr>
          <a:lstStyle/>
          <a:p>
            <a:pPr algn="ctr" defTabSz="914400" eaLnBrk="0" hangingPunct="0">
              <a:spcBef>
                <a:spcPct val="50000"/>
              </a:spcBef>
            </a:pPr>
            <a:r>
              <a:rPr lang="en-US" sz="2400" b="1" i="1">
                <a:solidFill>
                  <a:srgbClr val="000000"/>
                </a:solidFill>
                <a:latin typeface="Times New Roman" pitchFamily="-84" charset="0"/>
                <a:ea typeface="Gulim" charset="0"/>
                <a:cs typeface="Gulim" charset="0"/>
              </a:rPr>
              <a:t>Degree (k) </a:t>
            </a:r>
          </a:p>
        </p:txBody>
      </p:sp>
      <p:sp>
        <p:nvSpPr>
          <p:cNvPr id="89106" name="Text Box 4"/>
          <p:cNvSpPr txBox="1">
            <a:spLocks noChangeArrowheads="1"/>
          </p:cNvSpPr>
          <p:nvPr/>
        </p:nvSpPr>
        <p:spPr bwMode="auto">
          <a:xfrm>
            <a:off x="0" y="5434013"/>
            <a:ext cx="8077200" cy="339725"/>
          </a:xfrm>
          <a:prstGeom prst="rect">
            <a:avLst/>
          </a:prstGeom>
          <a:noFill/>
          <a:ln w="9525">
            <a:noFill/>
            <a:miter lim="800000"/>
            <a:headEnd/>
            <a:tailEnd/>
          </a:ln>
        </p:spPr>
        <p:txBody>
          <a:bodyPr>
            <a:prstTxWarp prst="textNoShape">
              <a:avLst/>
            </a:prstTxWarp>
            <a:spAutoFit/>
          </a:bodyPr>
          <a:lstStyle/>
          <a:p>
            <a:pPr algn="ctr" defTabSz="914400" eaLnBrk="0" hangingPunct="0">
              <a:spcBef>
                <a:spcPct val="50000"/>
              </a:spcBef>
            </a:pPr>
            <a:r>
              <a:rPr lang="en-US" sz="1600">
                <a:solidFill>
                  <a:srgbClr val="000000"/>
                </a:solidFill>
                <a:latin typeface="Helvetica" pitchFamily="-84" charset="0"/>
                <a:ea typeface="Gulim" charset="0"/>
                <a:cs typeface="Gulim" charset="0"/>
              </a:rPr>
              <a:t>Bianconi &amp; Barabási, </a:t>
            </a:r>
            <a:r>
              <a:rPr lang="en-US" sz="1600" i="1">
                <a:solidFill>
                  <a:srgbClr val="000000"/>
                </a:solidFill>
                <a:latin typeface="Helvetica" pitchFamily="-84" charset="0"/>
                <a:ea typeface="Gulim" charset="0"/>
                <a:cs typeface="Gulim" charset="0"/>
              </a:rPr>
              <a:t>Physical Review Letters</a:t>
            </a:r>
            <a:r>
              <a:rPr lang="en-US" sz="1600">
                <a:solidFill>
                  <a:srgbClr val="000000"/>
                </a:solidFill>
                <a:latin typeface="Helvetica" pitchFamily="-84" charset="0"/>
                <a:ea typeface="Gulim" charset="0"/>
                <a:cs typeface="Gulim" charset="0"/>
              </a:rPr>
              <a:t> 2001; </a:t>
            </a:r>
            <a:r>
              <a:rPr lang="en-US" sz="1600" i="1">
                <a:solidFill>
                  <a:srgbClr val="000000"/>
                </a:solidFill>
                <a:latin typeface="Helvetica" pitchFamily="-84" charset="0"/>
                <a:ea typeface="Gulim" charset="0"/>
                <a:cs typeface="Gulim" charset="0"/>
              </a:rPr>
              <a:t>Europhys. Lett.</a:t>
            </a:r>
            <a:r>
              <a:rPr lang="en-US" sz="1600">
                <a:solidFill>
                  <a:srgbClr val="000000"/>
                </a:solidFill>
                <a:latin typeface="Helvetica" pitchFamily="-84" charset="0"/>
                <a:ea typeface="Gulim" charset="0"/>
                <a:cs typeface="Gulim" charset="0"/>
              </a:rPr>
              <a:t> 2001. </a:t>
            </a:r>
            <a:endParaRPr lang="en-US" sz="2000">
              <a:solidFill>
                <a:srgbClr val="000000"/>
              </a:solidFill>
              <a:latin typeface="Tahoma" pitchFamily="-84" charset="0"/>
              <a:ea typeface="Gulim" charset="0"/>
              <a:cs typeface="Gulim" charset="0"/>
            </a:endParaRPr>
          </a:p>
        </p:txBody>
      </p:sp>
    </p:spTree>
    <p:extLst>
      <p:ext uri="{BB962C8B-B14F-4D97-AF65-F5344CB8AC3E}">
        <p14:creationId xmlns:p14="http://schemas.microsoft.com/office/powerpoint/2010/main" val="35931422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accel="50000" decel="50000" fill="hold" grpId="0" nodeType="clickEffect">
                                  <p:stCondLst>
                                    <p:cond delay="0"/>
                                  </p:stCondLst>
                                  <p:childTnLst>
                                    <p:anim calcmode="lin" valueType="num">
                                      <p:cBhvr additive="base">
                                        <p:cTn id="6" dur="5000"/>
                                        <p:tgtEl>
                                          <p:spTgt spid="17"/>
                                        </p:tgtEl>
                                        <p:attrNameLst>
                                          <p:attrName>ppt_x</p:attrName>
                                        </p:attrNameLst>
                                      </p:cBhvr>
                                      <p:tavLst>
                                        <p:tav tm="0">
                                          <p:val>
                                            <p:strVal val="ppt_x"/>
                                          </p:val>
                                        </p:tav>
                                        <p:tav tm="100000">
                                          <p:val>
                                            <p:strVal val="1+ppt_w/2"/>
                                          </p:val>
                                        </p:tav>
                                      </p:tavLst>
                                    </p:anim>
                                    <p:anim calcmode="lin" valueType="num">
                                      <p:cBhvr additive="base">
                                        <p:cTn id="7" dur="5000"/>
                                        <p:tgtEl>
                                          <p:spTgt spid="17"/>
                                        </p:tgtEl>
                                        <p:attrNameLst>
                                          <p:attrName>ppt_y</p:attrName>
                                        </p:attrNameLst>
                                      </p:cBhvr>
                                      <p:tavLst>
                                        <p:tav tm="0">
                                          <p:val>
                                            <p:strVal val="ppt_y"/>
                                          </p:val>
                                        </p:tav>
                                        <p:tav tm="100000">
                                          <p:val>
                                            <p:strVal val="ppt_y"/>
                                          </p:val>
                                        </p:tav>
                                      </p:tavLst>
                                    </p:anim>
                                    <p:set>
                                      <p:cBhvr>
                                        <p:cTn id="8" dur="1" fill="hold">
                                          <p:stCondLst>
                                            <p:cond delay="4999"/>
                                          </p:stCondLst>
                                        </p:cTn>
                                        <p:tgtEl>
                                          <p:spTgt spid="17"/>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086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1"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2" accel="50000" decel="50000" fill="hold" grpId="2" nodeType="clickEffect">
                                  <p:stCondLst>
                                    <p:cond delay="0"/>
                                  </p:stCondLst>
                                  <p:childTnLst>
                                    <p:anim calcmode="lin" valueType="num">
                                      <p:cBhvr additive="base">
                                        <p:cTn id="24" dur="3000"/>
                                        <p:tgtEl>
                                          <p:spTgt spid="17"/>
                                        </p:tgtEl>
                                        <p:attrNameLst>
                                          <p:attrName>ppt_x</p:attrName>
                                        </p:attrNameLst>
                                      </p:cBhvr>
                                      <p:tavLst>
                                        <p:tav tm="0">
                                          <p:val>
                                            <p:strVal val="ppt_x"/>
                                          </p:val>
                                        </p:tav>
                                        <p:tav tm="100000">
                                          <p:val>
                                            <p:strVal val="1+ppt_w/2"/>
                                          </p:val>
                                        </p:tav>
                                      </p:tavLst>
                                    </p:anim>
                                    <p:anim calcmode="lin" valueType="num">
                                      <p:cBhvr additive="base">
                                        <p:cTn id="25" dur="3000"/>
                                        <p:tgtEl>
                                          <p:spTgt spid="17"/>
                                        </p:tgtEl>
                                        <p:attrNameLst>
                                          <p:attrName>ppt_y</p:attrName>
                                        </p:attrNameLst>
                                      </p:cBhvr>
                                      <p:tavLst>
                                        <p:tav tm="0">
                                          <p:val>
                                            <p:strVal val="ppt_y"/>
                                          </p:val>
                                        </p:tav>
                                        <p:tav tm="100000">
                                          <p:val>
                                            <p:strVal val="ppt_y"/>
                                          </p:val>
                                        </p:tav>
                                      </p:tavLst>
                                    </p:anim>
                                    <p:set>
                                      <p:cBhvr>
                                        <p:cTn id="26" dur="1" fill="hold">
                                          <p:stCondLst>
                                            <p:cond delay="29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p:bldP spid="17" grpId="0" animBg="1"/>
      <p:bldP spid="17" grpId="1" animBg="1"/>
      <p:bldP spid="17" grpId="2"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Trajan Pro"/>
                <a:ea typeface="Helvetica" pitchFamily="36" charset="0"/>
                <a:cs typeface="Trajan Pro"/>
              </a:rPr>
              <a:t>Section 5.3					</a:t>
            </a:r>
            <a:endParaRPr lang="en-US" sz="1600" dirty="0">
              <a:solidFill>
                <a:srgbClr val="FFFFFF"/>
              </a:solidFill>
              <a:latin typeface="Trajan Pro"/>
              <a:cs typeface="Trajan Pro"/>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pic>
        <p:nvPicPr>
          <p:cNvPr id="2" name="Picture 1"/>
          <p:cNvPicPr>
            <a:picLocks noChangeAspect="1"/>
          </p:cNvPicPr>
          <p:nvPr/>
        </p:nvPicPr>
        <p:blipFill>
          <a:blip r:embed="rId2"/>
          <a:stretch>
            <a:fillRect/>
          </a:stretch>
        </p:blipFill>
        <p:spPr>
          <a:xfrm>
            <a:off x="7619" y="615582"/>
            <a:ext cx="5130800" cy="5099418"/>
          </a:xfrm>
          <a:prstGeom prst="rect">
            <a:avLst/>
          </a:prstGeom>
        </p:spPr>
      </p:pic>
      <p:pic>
        <p:nvPicPr>
          <p:cNvPr id="4" name="Picture 3"/>
          <p:cNvPicPr>
            <a:picLocks noChangeAspect="1"/>
          </p:cNvPicPr>
          <p:nvPr/>
        </p:nvPicPr>
        <p:blipFill>
          <a:blip r:embed="rId3"/>
          <a:stretch>
            <a:fillRect/>
          </a:stretch>
        </p:blipFill>
        <p:spPr>
          <a:xfrm>
            <a:off x="5143500" y="1003300"/>
            <a:ext cx="3903749" cy="4076700"/>
          </a:xfrm>
          <a:prstGeom prst="rect">
            <a:avLst/>
          </a:prstGeom>
        </p:spPr>
      </p:pic>
    </p:spTree>
    <p:extLst>
      <p:ext uri="{BB962C8B-B14F-4D97-AF65-F5344CB8AC3E}">
        <p14:creationId xmlns:p14="http://schemas.microsoft.com/office/powerpoint/2010/main" val="386271425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134225"/>
            <a:ext cx="9144000" cy="2123658"/>
          </a:xfrm>
          <a:prstGeom prst="rect">
            <a:avLst/>
          </a:prstGeom>
          <a:noFill/>
        </p:spPr>
        <p:txBody>
          <a:bodyPr wrap="square" rtlCol="0">
            <a:spAutoFit/>
          </a:bodyPr>
          <a:lstStyle/>
          <a:p>
            <a:pPr algn="ctr"/>
            <a:r>
              <a:rPr lang="en-US" sz="4400" dirty="0">
                <a:latin typeface="Trajan Pro"/>
                <a:cs typeface="Trajan Pro"/>
              </a:rPr>
              <a:t>Absence of growth and preferential attachment</a:t>
            </a:r>
          </a:p>
          <a:p>
            <a:pPr algn="ctr"/>
            <a:endParaRPr lang="hu-HU" sz="4400" b="1" dirty="0">
              <a:solidFill>
                <a:srgbClr val="FF0000"/>
              </a:solidFill>
              <a:latin typeface="Helvetica"/>
              <a:cs typeface="Helvetica"/>
            </a:endParaRPr>
          </a:p>
        </p:txBody>
      </p: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Trajan Pro"/>
                <a:ea typeface="Helvetica" pitchFamily="36" charset="0"/>
                <a:cs typeface="Trajan Pro"/>
              </a:rPr>
              <a:t>Section 6					</a:t>
            </a:r>
            <a:endParaRPr lang="en-US" sz="1600" dirty="0">
              <a:solidFill>
                <a:srgbClr val="FFFFFF"/>
              </a:solidFill>
              <a:latin typeface="Trajan Pro"/>
              <a:cs typeface="Trajan Pro"/>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22611962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8130" name="Object 2"/>
          <p:cNvGraphicFramePr>
            <a:graphicFrameLocks noChangeAspect="1"/>
          </p:cNvGraphicFramePr>
          <p:nvPr/>
        </p:nvGraphicFramePr>
        <p:xfrm>
          <a:off x="500063" y="2587625"/>
          <a:ext cx="3865562" cy="2430463"/>
        </p:xfrm>
        <a:graphic>
          <a:graphicData uri="http://schemas.openxmlformats.org/presentationml/2006/ole">
            <mc:AlternateContent xmlns:mc="http://schemas.openxmlformats.org/markup-compatibility/2006">
              <mc:Choice xmlns:v="urn:schemas-microsoft-com:vml" Requires="v">
                <p:oleObj name="Equation" r:id="rId2" imgW="1651000" imgH="1244600" progId="Equation.3">
                  <p:embed/>
                </p:oleObj>
              </mc:Choice>
              <mc:Fallback>
                <p:oleObj name="Equation" r:id="rId2" imgW="1651000" imgH="1244600" progId="Equation.3">
                  <p:embed/>
                  <p:pic>
                    <p:nvPicPr>
                      <p:cNvPr id="48130"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063" y="2587625"/>
                        <a:ext cx="3865562" cy="24304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48132" name="Group 4"/>
          <p:cNvGrpSpPr>
            <a:grpSpLocks/>
          </p:cNvGrpSpPr>
          <p:nvPr/>
        </p:nvGrpSpPr>
        <p:grpSpPr bwMode="auto">
          <a:xfrm>
            <a:off x="1397000" y="711200"/>
            <a:ext cx="6057900" cy="635000"/>
            <a:chOff x="880" y="538"/>
            <a:chExt cx="3816" cy="480"/>
          </a:xfrm>
        </p:grpSpPr>
        <p:sp>
          <p:nvSpPr>
            <p:cNvPr id="48136" name="Text Box 5"/>
            <p:cNvSpPr txBox="1">
              <a:spLocks noChangeArrowheads="1"/>
            </p:cNvSpPr>
            <p:nvPr/>
          </p:nvSpPr>
          <p:spPr bwMode="auto">
            <a:xfrm>
              <a:off x="880" y="605"/>
              <a:ext cx="3744" cy="326"/>
            </a:xfrm>
            <a:prstGeom prst="rect">
              <a:avLst/>
            </a:prstGeom>
            <a:noFill/>
            <a:ln w="9525">
              <a:noFill/>
              <a:miter lim="800000"/>
              <a:headEnd/>
              <a:tailEnd/>
            </a:ln>
          </p:spPr>
          <p:txBody>
            <a:bodyPr>
              <a:prstTxWarp prst="textNoShape">
                <a:avLst/>
              </a:prstTxWarp>
              <a:spAutoFit/>
            </a:bodyPr>
            <a:lstStyle/>
            <a:p>
              <a:pPr>
                <a:spcBef>
                  <a:spcPct val="50000"/>
                </a:spcBef>
              </a:pPr>
              <a:r>
                <a:rPr lang="en-US" sz="2100">
                  <a:solidFill>
                    <a:srgbClr val="000000"/>
                  </a:solidFill>
                  <a:latin typeface="Helvetica" pitchFamily="-84" charset="0"/>
                  <a:ea typeface="굴림" charset="-128"/>
                  <a:cs typeface="굴림" charset="-128"/>
                </a:rPr>
                <a:t>       growth                    preferential attachment</a:t>
              </a:r>
            </a:p>
          </p:txBody>
        </p:sp>
        <p:sp>
          <p:nvSpPr>
            <p:cNvPr id="48137" name="Rectangle 6"/>
            <p:cNvSpPr>
              <a:spLocks noChangeArrowheads="1"/>
            </p:cNvSpPr>
            <p:nvPr/>
          </p:nvSpPr>
          <p:spPr bwMode="auto">
            <a:xfrm>
              <a:off x="1048" y="538"/>
              <a:ext cx="3648" cy="480"/>
            </a:xfrm>
            <a:prstGeom prst="rect">
              <a:avLst/>
            </a:prstGeom>
            <a:noFill/>
            <a:ln w="9525">
              <a:solidFill>
                <a:schemeClr val="tx1"/>
              </a:solidFill>
              <a:miter lim="800000"/>
              <a:headEnd/>
              <a:tailEnd/>
            </a:ln>
          </p:spPr>
          <p:txBody>
            <a:bodyPr wrap="none" anchor="ctr">
              <a:prstTxWarp prst="textNoShape">
                <a:avLst/>
              </a:prstTxWarp>
            </a:bodyPr>
            <a:lstStyle/>
            <a:p>
              <a:pPr algn="ctr">
                <a:spcBef>
                  <a:spcPct val="50000"/>
                </a:spcBef>
              </a:pPr>
              <a:endParaRPr lang="hu-HU" sz="2400" b="1">
                <a:solidFill>
                  <a:srgbClr val="000000"/>
                </a:solidFill>
                <a:latin typeface="Times New Roman" pitchFamily="-84" charset="0"/>
                <a:ea typeface="굴림" charset="-128"/>
                <a:cs typeface="굴림" charset="-128"/>
              </a:endParaRPr>
            </a:p>
          </p:txBody>
        </p:sp>
        <p:sp>
          <p:nvSpPr>
            <p:cNvPr id="48138" name="Line 7"/>
            <p:cNvSpPr>
              <a:spLocks noChangeShapeType="1"/>
            </p:cNvSpPr>
            <p:nvPr/>
          </p:nvSpPr>
          <p:spPr bwMode="auto">
            <a:xfrm>
              <a:off x="2632" y="643"/>
              <a:ext cx="1920" cy="288"/>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48139" name="Line 8"/>
            <p:cNvSpPr>
              <a:spLocks noChangeShapeType="1"/>
            </p:cNvSpPr>
            <p:nvPr/>
          </p:nvSpPr>
          <p:spPr bwMode="auto">
            <a:xfrm flipV="1">
              <a:off x="2632" y="643"/>
              <a:ext cx="1920" cy="288"/>
            </a:xfrm>
            <a:prstGeom prst="line">
              <a:avLst/>
            </a:prstGeom>
            <a:noFill/>
            <a:ln w="28575">
              <a:solidFill>
                <a:srgbClr val="FF0000"/>
              </a:solidFill>
              <a:round/>
              <a:headEnd/>
              <a:tailEnd/>
            </a:ln>
          </p:spPr>
          <p:txBody>
            <a:bodyPr wrap="none" anchor="ctr">
              <a:prstTxWarp prst="textNoShape">
                <a:avLst/>
              </a:prstTxWarp>
            </a:bodyPr>
            <a:lstStyle/>
            <a:p>
              <a:endParaRPr lang="en-US"/>
            </a:p>
          </p:txBody>
        </p:sp>
      </p:grpSp>
      <p:sp>
        <p:nvSpPr>
          <p:cNvPr id="48133" name="Text Box 9"/>
          <p:cNvSpPr txBox="1">
            <a:spLocks noChangeArrowheads="1"/>
          </p:cNvSpPr>
          <p:nvPr/>
        </p:nvSpPr>
        <p:spPr bwMode="auto">
          <a:xfrm>
            <a:off x="468313" y="1770063"/>
            <a:ext cx="2112962" cy="477837"/>
          </a:xfrm>
          <a:prstGeom prst="rect">
            <a:avLst/>
          </a:prstGeom>
          <a:noFill/>
          <a:ln w="9525">
            <a:noFill/>
            <a:miter lim="800000"/>
            <a:headEnd/>
            <a:tailEnd/>
          </a:ln>
        </p:spPr>
        <p:txBody>
          <a:bodyPr wrap="none">
            <a:prstTxWarp prst="textNoShape">
              <a:avLst/>
            </a:prstTxWarp>
            <a:spAutoFit/>
          </a:bodyPr>
          <a:lstStyle/>
          <a:p>
            <a:r>
              <a:rPr lang="en-US" sz="2400">
                <a:solidFill>
                  <a:srgbClr val="000000"/>
                </a:solidFill>
                <a:latin typeface="Times New Roman" pitchFamily="-84" charset="0"/>
                <a:ea typeface="굴림" charset="-128"/>
                <a:cs typeface="Times New Roman" pitchFamily="-84" charset="0"/>
              </a:rPr>
              <a:t>Π(</a:t>
            </a:r>
            <a:r>
              <a:rPr lang="en-US" sz="2400" i="1">
                <a:solidFill>
                  <a:srgbClr val="000000"/>
                </a:solidFill>
                <a:latin typeface="Times New Roman" pitchFamily="-84" charset="0"/>
                <a:ea typeface="굴림" charset="-128"/>
                <a:cs typeface="Times New Roman" pitchFamily="-84" charset="0"/>
              </a:rPr>
              <a:t>k</a:t>
            </a:r>
            <a:r>
              <a:rPr lang="en-US" sz="2400" i="1" baseline="-25000">
                <a:solidFill>
                  <a:srgbClr val="000000"/>
                </a:solidFill>
                <a:latin typeface="Times New Roman" pitchFamily="-84" charset="0"/>
                <a:ea typeface="굴림" charset="-128"/>
                <a:cs typeface="Times New Roman" pitchFamily="-84" charset="0"/>
              </a:rPr>
              <a:t>i</a:t>
            </a:r>
            <a:r>
              <a:rPr lang="en-US" sz="2400">
                <a:solidFill>
                  <a:srgbClr val="000000"/>
                </a:solidFill>
                <a:latin typeface="Times New Roman" pitchFamily="-84" charset="0"/>
                <a:ea typeface="굴림" charset="-128"/>
                <a:cs typeface="Times New Roman" pitchFamily="-84" charset="0"/>
              </a:rPr>
              <a:t>) : </a:t>
            </a:r>
            <a:r>
              <a:rPr lang="en-US" sz="2400">
                <a:solidFill>
                  <a:srgbClr val="000000"/>
                </a:solidFill>
                <a:latin typeface="Helvetica" pitchFamily="-84" charset="0"/>
                <a:ea typeface="굴림" charset="-128"/>
                <a:cs typeface="굴림" charset="-128"/>
              </a:rPr>
              <a:t>uniform</a:t>
            </a:r>
          </a:p>
        </p:txBody>
      </p:sp>
      <p:sp>
        <p:nvSpPr>
          <p:cNvPr id="48135"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a:solidFill>
                  <a:schemeClr val="bg1"/>
                </a:solidFill>
                <a:latin typeface="Helvetica" pitchFamily="-84" charset="0"/>
                <a:ea typeface="Helvetica" pitchFamily="-84" charset="0"/>
                <a:cs typeface="Helvetica" pitchFamily="-84" charset="0"/>
              </a:rPr>
              <a:t>MODEL  A</a:t>
            </a:r>
          </a:p>
          <a:p>
            <a:pPr>
              <a:spcBef>
                <a:spcPct val="20000"/>
              </a:spcBef>
            </a:pPr>
            <a:r>
              <a:rPr lang="en-US" sz="2000" b="1">
                <a:solidFill>
                  <a:schemeClr val="bg1"/>
                </a:solidFill>
                <a:latin typeface="Helvetica" pitchFamily="-84" charset="0"/>
                <a:ea typeface="Helvetica" pitchFamily="-84" charset="0"/>
                <a:cs typeface="Helvetica" pitchFamily="-84" charset="0"/>
              </a:rPr>
              <a:t> </a:t>
            </a:r>
          </a:p>
        </p:txBody>
      </p:sp>
      <p:pic>
        <p:nvPicPr>
          <p:cNvPr id="2" name="Picture 1"/>
          <p:cNvPicPr>
            <a:picLocks noChangeAspect="1"/>
          </p:cNvPicPr>
          <p:nvPr/>
        </p:nvPicPr>
        <p:blipFill>
          <a:blip r:embed="rId4"/>
          <a:stretch>
            <a:fillRect/>
          </a:stretch>
        </p:blipFill>
        <p:spPr>
          <a:xfrm>
            <a:off x="5702300" y="1482724"/>
            <a:ext cx="3048000" cy="4111256"/>
          </a:xfrm>
          <a:prstGeom prst="rect">
            <a:avLst/>
          </a:prstGeom>
        </p:spPr>
      </p:pic>
    </p:spTree>
    <p:extLst>
      <p:ext uri="{BB962C8B-B14F-4D97-AF65-F5344CB8AC3E}">
        <p14:creationId xmlns:p14="http://schemas.microsoft.com/office/powerpoint/2010/main" val="25429123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4" name="Object 2"/>
          <p:cNvGraphicFramePr>
            <a:graphicFrameLocks noChangeAspect="1"/>
          </p:cNvGraphicFramePr>
          <p:nvPr/>
        </p:nvGraphicFramePr>
        <p:xfrm>
          <a:off x="355600" y="2222500"/>
          <a:ext cx="4267200" cy="1500188"/>
        </p:xfrm>
        <a:graphic>
          <a:graphicData uri="http://schemas.openxmlformats.org/presentationml/2006/ole">
            <mc:AlternateContent xmlns:mc="http://schemas.openxmlformats.org/markup-compatibility/2006">
              <mc:Choice xmlns:v="urn:schemas-microsoft-com:vml" Requires="v">
                <p:oleObj name="Equation" r:id="rId2" imgW="2108160" imgH="888840" progId="Equation.3">
                  <p:embed/>
                </p:oleObj>
              </mc:Choice>
              <mc:Fallback>
                <p:oleObj name="Equation" r:id="rId2" imgW="2108160" imgH="888840" progId="Equation.3">
                  <p:embed/>
                  <p:pic>
                    <p:nvPicPr>
                      <p:cNvPr id="49154"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600" y="2222500"/>
                        <a:ext cx="4267200" cy="15001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9156" name="Text Box 4"/>
          <p:cNvSpPr txBox="1">
            <a:spLocks noChangeArrowheads="1"/>
          </p:cNvSpPr>
          <p:nvPr/>
        </p:nvSpPr>
        <p:spPr bwMode="auto">
          <a:xfrm>
            <a:off x="1460500" y="1143000"/>
            <a:ext cx="5943600" cy="430213"/>
          </a:xfrm>
          <a:prstGeom prst="rect">
            <a:avLst/>
          </a:prstGeom>
          <a:noFill/>
          <a:ln w="9525">
            <a:noFill/>
            <a:miter lim="800000"/>
            <a:headEnd/>
            <a:tailEnd/>
          </a:ln>
        </p:spPr>
        <p:txBody>
          <a:bodyPr>
            <a:prstTxWarp prst="textNoShape">
              <a:avLst/>
            </a:prstTxWarp>
            <a:spAutoFit/>
          </a:bodyPr>
          <a:lstStyle/>
          <a:p>
            <a:pPr>
              <a:spcBef>
                <a:spcPct val="50000"/>
              </a:spcBef>
            </a:pPr>
            <a:r>
              <a:rPr lang="en-US" sz="2200">
                <a:solidFill>
                  <a:srgbClr val="000000"/>
                </a:solidFill>
                <a:latin typeface="Helvetica" pitchFamily="-84" charset="0"/>
                <a:ea typeface="굴림" charset="-128"/>
                <a:cs typeface="굴림" charset="-128"/>
              </a:rPr>
              <a:t>       growth                  preferential attachment</a:t>
            </a:r>
          </a:p>
        </p:txBody>
      </p:sp>
      <p:sp>
        <p:nvSpPr>
          <p:cNvPr id="49157" name="Rectangle 5"/>
          <p:cNvSpPr>
            <a:spLocks noChangeArrowheads="1"/>
          </p:cNvSpPr>
          <p:nvPr/>
        </p:nvSpPr>
        <p:spPr bwMode="auto">
          <a:xfrm>
            <a:off x="1676400" y="1066800"/>
            <a:ext cx="5791200" cy="635000"/>
          </a:xfrm>
          <a:prstGeom prst="rect">
            <a:avLst/>
          </a:prstGeom>
          <a:noFill/>
          <a:ln w="9525">
            <a:solidFill>
              <a:schemeClr val="tx1"/>
            </a:solidFill>
            <a:miter lim="800000"/>
            <a:headEnd/>
            <a:tailEnd/>
          </a:ln>
        </p:spPr>
        <p:txBody>
          <a:bodyPr wrap="none" anchor="ctr">
            <a:prstTxWarp prst="textNoShape">
              <a:avLst/>
            </a:prstTxWarp>
          </a:bodyPr>
          <a:lstStyle/>
          <a:p>
            <a:pPr algn="ctr">
              <a:spcBef>
                <a:spcPct val="50000"/>
              </a:spcBef>
            </a:pPr>
            <a:endParaRPr lang="hu-HU" sz="2400" b="1">
              <a:solidFill>
                <a:srgbClr val="000000"/>
              </a:solidFill>
              <a:latin typeface="Times New Roman" pitchFamily="-84" charset="0"/>
              <a:ea typeface="굴림" charset="-128"/>
              <a:cs typeface="굴림" charset="-128"/>
            </a:endParaRPr>
          </a:p>
        </p:txBody>
      </p:sp>
      <p:sp>
        <p:nvSpPr>
          <p:cNvPr id="49158" name="Line 6"/>
          <p:cNvSpPr>
            <a:spLocks noChangeShapeType="1"/>
          </p:cNvSpPr>
          <p:nvPr/>
        </p:nvSpPr>
        <p:spPr bwMode="auto">
          <a:xfrm>
            <a:off x="1905000" y="1193800"/>
            <a:ext cx="1143000" cy="38100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49159" name="Line 7"/>
          <p:cNvSpPr>
            <a:spLocks noChangeShapeType="1"/>
          </p:cNvSpPr>
          <p:nvPr/>
        </p:nvSpPr>
        <p:spPr bwMode="auto">
          <a:xfrm flipV="1">
            <a:off x="1905000" y="1193800"/>
            <a:ext cx="1143000" cy="381000"/>
          </a:xfrm>
          <a:prstGeom prst="line">
            <a:avLst/>
          </a:prstGeom>
          <a:noFill/>
          <a:ln w="28575">
            <a:solidFill>
              <a:srgbClr val="FF0000"/>
            </a:solidFill>
            <a:round/>
            <a:headEnd/>
            <a:tailEnd/>
          </a:ln>
        </p:spPr>
        <p:txBody>
          <a:bodyPr wrap="none" anchor="ctr">
            <a:prstTxWarp prst="textNoShape">
              <a:avLst/>
            </a:prstTxWarp>
          </a:bodyPr>
          <a:lstStyle/>
          <a:p>
            <a:endParaRPr lang="en-US"/>
          </a:p>
        </p:txBody>
      </p:sp>
      <p:sp>
        <p:nvSpPr>
          <p:cNvPr id="49160" name="Text Box 8"/>
          <p:cNvSpPr txBox="1">
            <a:spLocks noChangeArrowheads="1"/>
          </p:cNvSpPr>
          <p:nvPr/>
        </p:nvSpPr>
        <p:spPr bwMode="auto">
          <a:xfrm>
            <a:off x="304800" y="4254500"/>
            <a:ext cx="5943600" cy="1016000"/>
          </a:xfrm>
          <a:prstGeom prst="rect">
            <a:avLst/>
          </a:prstGeom>
          <a:noFill/>
          <a:ln w="9525">
            <a:noFill/>
            <a:miter lim="800000"/>
            <a:headEnd/>
            <a:tailEnd/>
          </a:ln>
        </p:spPr>
        <p:txBody>
          <a:bodyPr>
            <a:prstTxWarp prst="textNoShape">
              <a:avLst/>
            </a:prstTxWarp>
            <a:spAutoFit/>
          </a:bodyPr>
          <a:lstStyle/>
          <a:p>
            <a:pPr>
              <a:spcBef>
                <a:spcPct val="50000"/>
              </a:spcBef>
            </a:pPr>
            <a:r>
              <a:rPr lang="en-US" sz="2400" dirty="0" err="1">
                <a:solidFill>
                  <a:srgbClr val="000000"/>
                </a:solidFill>
                <a:latin typeface="Helvetica" pitchFamily="-84" charset="0"/>
                <a:ea typeface="굴림" charset="-128"/>
                <a:cs typeface="굴림" charset="-128"/>
              </a:rPr>
              <a:t>p</a:t>
            </a:r>
            <a:r>
              <a:rPr lang="en-US" sz="2400" baseline="-25000" dirty="0" err="1">
                <a:solidFill>
                  <a:srgbClr val="000000"/>
                </a:solidFill>
                <a:latin typeface="Helvetica" pitchFamily="-84" charset="0"/>
                <a:ea typeface="굴림" charset="-128"/>
                <a:cs typeface="굴림" charset="-128"/>
              </a:rPr>
              <a:t>k</a:t>
            </a:r>
            <a:r>
              <a:rPr lang="en-US" sz="2400" dirty="0">
                <a:solidFill>
                  <a:srgbClr val="000000"/>
                </a:solidFill>
                <a:latin typeface="Helvetica" pitchFamily="-84" charset="0"/>
                <a:ea typeface="굴림" charset="-128"/>
                <a:cs typeface="굴림" charset="-128"/>
              </a:rPr>
              <a:t> : power law (initially) </a:t>
            </a:r>
            <a:r>
              <a:rPr lang="en-US" sz="2400" dirty="0" err="1">
                <a:solidFill>
                  <a:srgbClr val="000000"/>
                </a:solidFill>
                <a:latin typeface="Helvetica" pitchFamily="-84" charset="0"/>
                <a:ea typeface="굴림" charset="-128"/>
                <a:cs typeface="굴림" charset="-128"/>
                <a:sym typeface="Wingdings"/>
              </a:rPr>
              <a:t></a:t>
            </a:r>
            <a:r>
              <a:rPr lang="en-US" sz="2400" dirty="0">
                <a:solidFill>
                  <a:srgbClr val="000000"/>
                </a:solidFill>
                <a:latin typeface="Helvetica" pitchFamily="-84" charset="0"/>
                <a:ea typeface="굴림" charset="-128"/>
                <a:cs typeface="굴림" charset="-128"/>
                <a:sym typeface="Wingdings"/>
              </a:rPr>
              <a:t> </a:t>
            </a:r>
            <a:endParaRPr lang="en-US" sz="2400" dirty="0">
              <a:solidFill>
                <a:srgbClr val="000000"/>
              </a:solidFill>
              <a:latin typeface="Helvetica" pitchFamily="-84" charset="0"/>
              <a:ea typeface="굴림" charset="-128"/>
              <a:cs typeface="굴림" charset="-128"/>
            </a:endParaRPr>
          </a:p>
          <a:p>
            <a:pPr>
              <a:spcBef>
                <a:spcPct val="50000"/>
              </a:spcBef>
            </a:pPr>
            <a:r>
              <a:rPr lang="en-US" sz="2400" dirty="0">
                <a:solidFill>
                  <a:srgbClr val="000000"/>
                </a:solidFill>
                <a:latin typeface="Helvetica" pitchFamily="-84" charset="0"/>
                <a:ea typeface="굴림" charset="-128"/>
                <a:cs typeface="굴림" charset="-128"/>
              </a:rPr>
              <a:t>     </a:t>
            </a:r>
            <a:r>
              <a:rPr lang="en-US" sz="2400" dirty="0" err="1">
                <a:solidFill>
                  <a:srgbClr val="000000"/>
                </a:solidFill>
                <a:latin typeface="Helvetica" pitchFamily="-84" charset="0"/>
                <a:ea typeface="굴림" charset="-128"/>
                <a:cs typeface="굴림" charset="-128"/>
                <a:sym typeface="Wingdings"/>
              </a:rPr>
              <a:t></a:t>
            </a:r>
            <a:r>
              <a:rPr lang="en-US" sz="2400" dirty="0">
                <a:solidFill>
                  <a:srgbClr val="000000"/>
                </a:solidFill>
                <a:latin typeface="Helvetica" pitchFamily="-84" charset="0"/>
                <a:ea typeface="굴림" charset="-128"/>
                <a:cs typeface="굴림" charset="-128"/>
              </a:rPr>
              <a:t> </a:t>
            </a:r>
            <a:r>
              <a:rPr lang="en-US" sz="2400" dirty="0">
                <a:solidFill>
                  <a:srgbClr val="000000"/>
                </a:solidFill>
                <a:latin typeface="Helvetica" pitchFamily="-84" charset="0"/>
                <a:ea typeface="굴림" charset="-128"/>
                <a:cs typeface="굴림" charset="-128"/>
                <a:sym typeface="Symbol" pitchFamily="-84" charset="2"/>
              </a:rPr>
              <a:t> Gaussian</a:t>
            </a:r>
            <a:r>
              <a:rPr lang="en-US" sz="2400" dirty="0">
                <a:solidFill>
                  <a:srgbClr val="000000"/>
                </a:solidFill>
                <a:latin typeface="Helvetica" pitchFamily="-84" charset="0"/>
                <a:ea typeface="굴림" charset="-128"/>
                <a:cs typeface="굴림" charset="-128"/>
              </a:rPr>
              <a:t> </a:t>
            </a:r>
            <a:r>
              <a:rPr lang="en-US" sz="2400" dirty="0" err="1">
                <a:solidFill>
                  <a:srgbClr val="000000"/>
                </a:solidFill>
                <a:latin typeface="Helvetica" pitchFamily="-84" charset="0"/>
                <a:ea typeface="굴림" charset="-128"/>
                <a:cs typeface="굴림" charset="-128"/>
                <a:sym typeface="Wingdings"/>
              </a:rPr>
              <a:t></a:t>
            </a:r>
            <a:r>
              <a:rPr lang="en-US" sz="2400" dirty="0">
                <a:solidFill>
                  <a:srgbClr val="000000"/>
                </a:solidFill>
                <a:latin typeface="Helvetica" pitchFamily="-84" charset="0"/>
                <a:ea typeface="굴림" charset="-128"/>
                <a:cs typeface="굴림" charset="-128"/>
                <a:sym typeface="Wingdings"/>
              </a:rPr>
              <a:t> </a:t>
            </a:r>
            <a:r>
              <a:rPr lang="en-US" sz="2400" dirty="0">
                <a:solidFill>
                  <a:srgbClr val="000000"/>
                </a:solidFill>
                <a:latin typeface="Helvetica" pitchFamily="-84" charset="0"/>
                <a:ea typeface="굴림" charset="-128"/>
                <a:cs typeface="굴림" charset="-128"/>
                <a:sym typeface="Symbol" pitchFamily="-84" charset="2"/>
              </a:rPr>
              <a:t> Fully Connected </a:t>
            </a:r>
            <a:endParaRPr lang="en-US" sz="2400" dirty="0">
              <a:solidFill>
                <a:srgbClr val="000000"/>
              </a:solidFill>
              <a:latin typeface="Helvetica" pitchFamily="-84" charset="0"/>
              <a:ea typeface="굴림" charset="-128"/>
              <a:cs typeface="굴림" charset="-128"/>
            </a:endParaRPr>
          </a:p>
        </p:txBody>
      </p:sp>
      <p:sp>
        <p:nvSpPr>
          <p:cNvPr id="49163"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a:solidFill>
                  <a:schemeClr val="bg1"/>
                </a:solidFill>
                <a:latin typeface="Helvetica" pitchFamily="-84" charset="0"/>
                <a:ea typeface="Helvetica" pitchFamily="-84" charset="0"/>
                <a:cs typeface="Helvetica" pitchFamily="-84" charset="0"/>
              </a:rPr>
              <a:t>MODEL  B</a:t>
            </a:r>
          </a:p>
          <a:p>
            <a:pPr>
              <a:spcBef>
                <a:spcPct val="20000"/>
              </a:spcBef>
            </a:pPr>
            <a:r>
              <a:rPr lang="en-US" sz="2000" b="1">
                <a:solidFill>
                  <a:schemeClr val="bg1"/>
                </a:solidFill>
                <a:latin typeface="Helvetica" pitchFamily="-84" charset="0"/>
                <a:ea typeface="Helvetica" pitchFamily="-84" charset="0"/>
                <a:cs typeface="Helvetica" pitchFamily="-84" charset="0"/>
              </a:rPr>
              <a:t> </a:t>
            </a:r>
          </a:p>
        </p:txBody>
      </p:sp>
      <p:pic>
        <p:nvPicPr>
          <p:cNvPr id="2" name="Picture 1"/>
          <p:cNvPicPr>
            <a:picLocks noChangeAspect="1"/>
          </p:cNvPicPr>
          <p:nvPr/>
        </p:nvPicPr>
        <p:blipFill>
          <a:blip r:embed="rId4"/>
          <a:stretch>
            <a:fillRect/>
          </a:stretch>
        </p:blipFill>
        <p:spPr>
          <a:xfrm>
            <a:off x="5969000" y="1844269"/>
            <a:ext cx="2692400" cy="3756837"/>
          </a:xfrm>
          <a:prstGeom prst="rect">
            <a:avLst/>
          </a:prstGeom>
        </p:spPr>
      </p:pic>
    </p:spTree>
    <p:extLst>
      <p:ext uri="{BB962C8B-B14F-4D97-AF65-F5344CB8AC3E}">
        <p14:creationId xmlns:p14="http://schemas.microsoft.com/office/powerpoint/2010/main" val="10031047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5715000"/>
          </a:xfrm>
        </p:spPr>
        <p:txBody>
          <a:bodyPr/>
          <a:lstStyle/>
          <a:p>
            <a:pPr>
              <a:defRPr/>
            </a:pPr>
            <a:r>
              <a:rPr lang="en-US" sz="4000" dirty="0">
                <a:latin typeface="Trajan Pro"/>
                <a:ea typeface="+mj-ea"/>
                <a:cs typeface="Trajan Pro"/>
              </a:rPr>
              <a:t>Do we need both growth and preferential attachment?</a:t>
            </a:r>
            <a:br>
              <a:rPr lang="en-US" sz="4000" dirty="0">
                <a:latin typeface="Trajan Pro"/>
                <a:ea typeface="+mj-ea"/>
                <a:cs typeface="Trajan Pro"/>
              </a:rPr>
            </a:br>
            <a:br>
              <a:rPr lang="en-US" sz="4000" dirty="0">
                <a:latin typeface="Trajan Pro"/>
                <a:ea typeface="+mj-ea"/>
                <a:cs typeface="Trajan Pro"/>
              </a:rPr>
            </a:br>
            <a:r>
              <a:rPr lang="en-US" sz="4000" dirty="0">
                <a:solidFill>
                  <a:srgbClr val="FF0000"/>
                </a:solidFill>
                <a:latin typeface="Trajan Pro"/>
                <a:ea typeface="+mj-ea"/>
                <a:cs typeface="Trajan Pro"/>
              </a:rPr>
              <a:t>YEP</a:t>
            </a:r>
            <a:endParaRPr lang="en-US" sz="4000" dirty="0">
              <a:latin typeface="Trajan Pro"/>
              <a:ea typeface="+mj-ea"/>
              <a:cs typeface="Trajan Pro"/>
            </a:endParaRPr>
          </a:p>
        </p:txBody>
      </p:sp>
      <p:sp>
        <p:nvSpPr>
          <p:cNvPr id="3" name="TextBox 3"/>
          <p:cNvSpPr txBox="1">
            <a:spLocks noChangeArrowheads="1"/>
          </p:cNvSpPr>
          <p:nvPr/>
        </p:nvSpPr>
        <p:spPr bwMode="auto">
          <a:xfrm>
            <a:off x="5638800" y="5400675"/>
            <a:ext cx="3429000" cy="230188"/>
          </a:xfrm>
          <a:prstGeom prst="rect">
            <a:avLst/>
          </a:prstGeom>
          <a:noFill/>
          <a:ln w="9525">
            <a:noFill/>
            <a:miter lim="800000"/>
            <a:headEnd/>
            <a:tailEnd/>
          </a:ln>
        </p:spPr>
        <p:txBody>
          <a:bodyPr>
            <a:prstTxWarp prst="textNoShape">
              <a:avLst/>
            </a:prstTxWarp>
            <a:spAutoFit/>
          </a:bodyPr>
          <a:lstStyle/>
          <a:p>
            <a:pPr algn="r">
              <a:defRPr/>
            </a:pPr>
            <a:r>
              <a:rPr lang="en-US" sz="900" b="1" dirty="0">
                <a:solidFill>
                  <a:schemeClr val="bg1">
                    <a:lumMod val="65000"/>
                  </a:schemeClr>
                </a:solidFill>
                <a:latin typeface="Helvetica" pitchFamily="-111" charset="0"/>
                <a:ea typeface="Helvetica" pitchFamily="-111" charset="0"/>
                <a:cs typeface="Helvetica" pitchFamily="-111" charset="0"/>
              </a:rPr>
              <a:t>Network Science: Evolving Network Models </a:t>
            </a:r>
            <a:endParaRPr lang="en-US" sz="600" i="1" dirty="0">
              <a:solidFill>
                <a:schemeClr val="bg1">
                  <a:lumMod val="65000"/>
                </a:schemeClr>
              </a:solidFill>
              <a:latin typeface="Helvetica" pitchFamily="-111" charset="0"/>
              <a:ea typeface="Helvetica" pitchFamily="-111" charset="0"/>
              <a:cs typeface="Helvetica" pitchFamily="-111" charset="0"/>
            </a:endParaRPr>
          </a:p>
        </p:txBody>
      </p:sp>
    </p:spTree>
    <p:extLst>
      <p:ext uri="{BB962C8B-B14F-4D97-AF65-F5344CB8AC3E}">
        <p14:creationId xmlns:p14="http://schemas.microsoft.com/office/powerpoint/2010/main" val="29203164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30334" y="1837764"/>
            <a:ext cx="6526544" cy="502766"/>
          </a:xfrm>
          <a:prstGeom prst="rect">
            <a:avLst/>
          </a:prstGeom>
          <a:noFill/>
        </p:spPr>
        <p:txBody>
          <a:bodyPr wrap="square" rtlCol="0">
            <a:spAutoFit/>
          </a:bodyPr>
          <a:lstStyle/>
          <a:p>
            <a:pPr algn="ctr"/>
            <a:r>
              <a:rPr lang="en-US" sz="2667" b="1" dirty="0">
                <a:solidFill>
                  <a:srgbClr val="0070C0"/>
                </a:solidFill>
              </a:rPr>
              <a:t>Questions?</a:t>
            </a:r>
          </a:p>
        </p:txBody>
      </p:sp>
      <p:pic>
        <p:nvPicPr>
          <p:cNvPr id="7" name="Picture 6" descr="D:\Qiming Lu\Pictures\rpi_seal.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3001" y="4889500"/>
            <a:ext cx="889001"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4970198"/>
            <a:ext cx="936667" cy="744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Slide Number Placeholder 9"/>
          <p:cNvSpPr>
            <a:spLocks noGrp="1"/>
          </p:cNvSpPr>
          <p:nvPr>
            <p:ph type="sldNum" sz="quarter" idx="12"/>
          </p:nvPr>
        </p:nvSpPr>
        <p:spPr>
          <a:xfrm>
            <a:off x="6471108" y="7175"/>
            <a:ext cx="1714500" cy="304271"/>
          </a:xfrm>
        </p:spPr>
        <p:txBody>
          <a:bodyPr/>
          <a:lstStyle/>
          <a:p>
            <a:fld id="{D3F1B240-3F4D-4CCB-BF22-0C00AAF4EE4D}" type="slidenum">
              <a:rPr lang="en-US" smtClean="0"/>
              <a:t>6</a:t>
            </a:fld>
            <a:endParaRPr lang="en-US" dirty="0"/>
          </a:p>
        </p:txBody>
      </p:sp>
      <p:sp>
        <p:nvSpPr>
          <p:cNvPr id="11" name="Footer Placeholder 7"/>
          <p:cNvSpPr>
            <a:spLocks noGrp="1"/>
          </p:cNvSpPr>
          <p:nvPr>
            <p:ph type="ftr" sz="quarter" idx="11"/>
          </p:nvPr>
        </p:nvSpPr>
        <p:spPr>
          <a:xfrm>
            <a:off x="2275417" y="5406941"/>
            <a:ext cx="4572000" cy="304271"/>
          </a:xfrm>
        </p:spPr>
        <p:txBody>
          <a:bodyPr/>
          <a:lstStyle/>
          <a:p>
            <a:r>
              <a:rPr lang="en-US" dirty="0"/>
              <a:t>Failures, Dynamics, Evolution and Control of the Global Risk Network By World Economic Forum</a:t>
            </a:r>
          </a:p>
        </p:txBody>
      </p:sp>
    </p:spTree>
    <p:extLst>
      <p:ext uri="{BB962C8B-B14F-4D97-AF65-F5344CB8AC3E}">
        <p14:creationId xmlns:p14="http://schemas.microsoft.com/office/powerpoint/2010/main" val="18147331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27188" y="3399373"/>
            <a:ext cx="1852612" cy="330200"/>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3" name="Rectangle 2"/>
          <p:cNvSpPr/>
          <p:nvPr/>
        </p:nvSpPr>
        <p:spPr>
          <a:xfrm>
            <a:off x="4148667" y="4001036"/>
            <a:ext cx="2157677" cy="473868"/>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 name="Rectangle 1"/>
          <p:cNvSpPr/>
          <p:nvPr/>
        </p:nvSpPr>
        <p:spPr>
          <a:xfrm>
            <a:off x="7296150" y="3388261"/>
            <a:ext cx="1847850" cy="1766887"/>
          </a:xfrm>
          <a:prstGeom prst="rect">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51211" name="Picture 2053" descr="fit_diam_er"/>
          <p:cNvPicPr>
            <a:picLocks noChangeAspect="1" noChangeArrowheads="1"/>
          </p:cNvPicPr>
          <p:nvPr/>
        </p:nvPicPr>
        <p:blipFill>
          <a:blip r:embed="rId3"/>
          <a:srcRect/>
          <a:stretch>
            <a:fillRect/>
          </a:stretch>
        </p:blipFill>
        <p:spPr bwMode="auto">
          <a:xfrm>
            <a:off x="195250" y="699013"/>
            <a:ext cx="3498850" cy="2914650"/>
          </a:xfrm>
          <a:prstGeom prst="rect">
            <a:avLst/>
          </a:prstGeom>
          <a:noFill/>
          <a:ln w="9525">
            <a:noFill/>
            <a:miter lim="800000"/>
            <a:headEnd/>
            <a:tailEnd/>
          </a:ln>
        </p:spPr>
      </p:pic>
      <p:graphicFrame>
        <p:nvGraphicFramePr>
          <p:cNvPr id="51202" name="Object 2051"/>
          <p:cNvGraphicFramePr>
            <a:graphicFrameLocks noChangeAspect="1"/>
          </p:cNvGraphicFramePr>
          <p:nvPr/>
        </p:nvGraphicFramePr>
        <p:xfrm>
          <a:off x="1912938" y="1382713"/>
          <a:ext cx="795337" cy="315912"/>
        </p:xfrm>
        <a:graphic>
          <a:graphicData uri="http://schemas.openxmlformats.org/presentationml/2006/ole">
            <mc:AlternateContent xmlns:mc="http://schemas.openxmlformats.org/markup-compatibility/2006">
              <mc:Choice xmlns:v="urn:schemas-microsoft-com:vml" Requires="v">
                <p:oleObj name="Equation" r:id="rId4" imgW="825500" imgH="393700" progId="Equation.3">
                  <p:embed/>
                </p:oleObj>
              </mc:Choice>
              <mc:Fallback>
                <p:oleObj name="Equation" r:id="rId4" imgW="825500" imgH="393700" progId="Equation.3">
                  <p:embed/>
                  <p:pic>
                    <p:nvPicPr>
                      <p:cNvPr id="51202" name="Object 20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2938" y="1382713"/>
                        <a:ext cx="795337" cy="3159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1212" name="Picture 2054" descr="fit_ccoef_er"/>
          <p:cNvPicPr>
            <a:picLocks noChangeAspect="1" noChangeArrowheads="1"/>
          </p:cNvPicPr>
          <p:nvPr/>
        </p:nvPicPr>
        <p:blipFill>
          <a:blip r:embed="rId6"/>
          <a:srcRect/>
          <a:stretch>
            <a:fillRect/>
          </a:stretch>
        </p:blipFill>
        <p:spPr bwMode="auto">
          <a:xfrm>
            <a:off x="3368675" y="702718"/>
            <a:ext cx="3605213" cy="2928938"/>
          </a:xfrm>
          <a:prstGeom prst="rect">
            <a:avLst/>
          </a:prstGeom>
          <a:noFill/>
          <a:ln w="9525">
            <a:noFill/>
            <a:miter lim="800000"/>
            <a:headEnd/>
            <a:tailEnd/>
          </a:ln>
        </p:spPr>
      </p:pic>
      <p:graphicFrame>
        <p:nvGraphicFramePr>
          <p:cNvPr id="51203" name="Object 2052"/>
          <p:cNvGraphicFramePr>
            <a:graphicFrameLocks noChangeAspect="1"/>
          </p:cNvGraphicFramePr>
          <p:nvPr/>
        </p:nvGraphicFramePr>
        <p:xfrm>
          <a:off x="5171281" y="2038350"/>
          <a:ext cx="1135063" cy="192088"/>
        </p:xfrm>
        <a:graphic>
          <a:graphicData uri="http://schemas.openxmlformats.org/presentationml/2006/ole">
            <mc:AlternateContent xmlns:mc="http://schemas.openxmlformats.org/markup-compatibility/2006">
              <mc:Choice xmlns:v="urn:schemas-microsoft-com:vml" Requires="v">
                <p:oleObj name="Equation" r:id="rId7" imgW="622300" imgH="127000" progId="Equation.3">
                  <p:embed/>
                </p:oleObj>
              </mc:Choice>
              <mc:Fallback>
                <p:oleObj name="Equation" r:id="rId7" imgW="622300" imgH="127000" progId="Equation.3">
                  <p:embed/>
                  <p:pic>
                    <p:nvPicPr>
                      <p:cNvPr id="51203" name="Object 205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71281" y="2038350"/>
                        <a:ext cx="1135063" cy="192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nvGrpSpPr>
          <p:cNvPr id="51213" name="Group 12"/>
          <p:cNvGrpSpPr>
            <a:grpSpLocks/>
          </p:cNvGrpSpPr>
          <p:nvPr/>
        </p:nvGrpSpPr>
        <p:grpSpPr bwMode="auto">
          <a:xfrm>
            <a:off x="6172200" y="1003299"/>
            <a:ext cx="3455988" cy="2019300"/>
            <a:chOff x="2349" y="1872"/>
            <a:chExt cx="2487" cy="1872"/>
          </a:xfrm>
        </p:grpSpPr>
        <p:grpSp>
          <p:nvGrpSpPr>
            <p:cNvPr id="51240" name="Group 13"/>
            <p:cNvGrpSpPr>
              <a:grpSpLocks/>
            </p:cNvGrpSpPr>
            <p:nvPr/>
          </p:nvGrpSpPr>
          <p:grpSpPr bwMode="auto">
            <a:xfrm>
              <a:off x="2349" y="1872"/>
              <a:ext cx="2487" cy="1872"/>
              <a:chOff x="2349" y="1872"/>
              <a:chExt cx="2487" cy="1872"/>
            </a:xfrm>
          </p:grpSpPr>
          <p:pic>
            <p:nvPicPr>
              <p:cNvPr id="51242" name="Picture 14" descr="out"/>
              <p:cNvPicPr>
                <a:picLocks noChangeAspect="1" noChangeArrowheads="1"/>
              </p:cNvPicPr>
              <p:nvPr/>
            </p:nvPicPr>
            <p:blipFill>
              <a:blip r:embed="rId9"/>
              <a:srcRect t="5060"/>
              <a:stretch>
                <a:fillRect/>
              </a:stretch>
            </p:blipFill>
            <p:spPr bwMode="auto">
              <a:xfrm>
                <a:off x="2349" y="1872"/>
                <a:ext cx="1992" cy="1872"/>
              </a:xfrm>
              <a:prstGeom prst="rect">
                <a:avLst/>
              </a:prstGeom>
              <a:noFill/>
              <a:ln w="9525">
                <a:noFill/>
                <a:miter lim="800000"/>
                <a:headEnd/>
                <a:tailEnd/>
              </a:ln>
            </p:spPr>
          </p:pic>
          <p:sp>
            <p:nvSpPr>
              <p:cNvPr id="51243" name="Text Box 15"/>
              <p:cNvSpPr txBox="1">
                <a:spLocks noChangeArrowheads="1"/>
              </p:cNvSpPr>
              <p:nvPr/>
            </p:nvSpPr>
            <p:spPr bwMode="auto">
              <a:xfrm>
                <a:off x="3280" y="2063"/>
                <a:ext cx="1556" cy="342"/>
              </a:xfrm>
              <a:prstGeom prst="rect">
                <a:avLst/>
              </a:prstGeom>
              <a:noFill/>
              <a:ln w="9525">
                <a:noFill/>
                <a:miter lim="800000"/>
                <a:headEnd/>
                <a:tailEnd/>
              </a:ln>
            </p:spPr>
            <p:txBody>
              <a:bodyPr lIns="91407" tIns="45704" rIns="91407" bIns="45704">
                <a:prstTxWarp prst="textNoShape">
                  <a:avLst/>
                </a:prstTxWarp>
                <a:spAutoFit/>
              </a:bodyPr>
              <a:lstStyle/>
              <a:p>
                <a:r>
                  <a:rPr lang="en-US" dirty="0"/>
                  <a:t>P(</a:t>
                </a:r>
                <a:r>
                  <a:rPr lang="en-US" i="1" dirty="0"/>
                  <a:t>k</a:t>
                </a:r>
                <a:r>
                  <a:rPr lang="en-US" dirty="0"/>
                  <a:t>)  ~ </a:t>
                </a:r>
                <a:r>
                  <a:rPr lang="en-US" i="1" dirty="0"/>
                  <a:t>k</a:t>
                </a:r>
                <a:r>
                  <a:rPr lang="en-US" baseline="30000" dirty="0"/>
                  <a:t>-</a:t>
                </a:r>
                <a:r>
                  <a:rPr lang="en-US" baseline="30000" dirty="0">
                    <a:sym typeface="Symbol" pitchFamily="-84" charset="2"/>
                  </a:rPr>
                  <a:t></a:t>
                </a:r>
                <a:endParaRPr lang="en-US" dirty="0"/>
              </a:p>
            </p:txBody>
          </p:sp>
        </p:grpSp>
        <p:sp>
          <p:nvSpPr>
            <p:cNvPr id="51241" name="Text Box 17"/>
            <p:cNvSpPr txBox="1">
              <a:spLocks noChangeArrowheads="1"/>
            </p:cNvSpPr>
            <p:nvPr/>
          </p:nvSpPr>
          <p:spPr bwMode="auto">
            <a:xfrm>
              <a:off x="3648" y="3034"/>
              <a:ext cx="952" cy="250"/>
            </a:xfrm>
            <a:prstGeom prst="rect">
              <a:avLst/>
            </a:prstGeom>
            <a:noFill/>
            <a:ln w="12700">
              <a:noFill/>
              <a:miter lim="800000"/>
              <a:headEnd/>
              <a:tailEnd/>
            </a:ln>
          </p:spPr>
          <p:txBody>
            <a:bodyPr>
              <a:prstTxWarp prst="textNoShape">
                <a:avLst/>
              </a:prstTxWarp>
              <a:spAutoFit/>
            </a:bodyPr>
            <a:lstStyle/>
            <a:p>
              <a:endParaRPr lang="hu-HU">
                <a:ea typeface="Times New Roman" pitchFamily="-84" charset="0"/>
                <a:cs typeface="Times New Roman" pitchFamily="-84" charset="0"/>
              </a:endParaRPr>
            </a:p>
          </p:txBody>
        </p:sp>
      </p:grpSp>
      <p:sp>
        <p:nvSpPr>
          <p:cNvPr id="51214" name="Rectangle 1026"/>
          <p:cNvSpPr>
            <a:spLocks noGrp="1" noChangeArrowheads="1"/>
          </p:cNvSpPr>
          <p:nvPr>
            <p:ph type="title"/>
          </p:nvPr>
        </p:nvSpPr>
        <p:spPr>
          <a:xfrm>
            <a:off x="-193675" y="3097748"/>
            <a:ext cx="1376363" cy="952500"/>
          </a:xfrm>
        </p:spPr>
        <p:txBody>
          <a:bodyPr/>
          <a:lstStyle/>
          <a:p>
            <a:r>
              <a:rPr lang="en-US" sz="1600" b="1">
                <a:latin typeface="Arial" pitchFamily="-84" charset="0"/>
                <a:ea typeface="ＭＳ Ｐゴシック" charset="-128"/>
                <a:cs typeface="ＭＳ Ｐゴシック" charset="-128"/>
              </a:rPr>
              <a:t>Regu</a:t>
            </a:r>
            <a:r>
              <a:rPr lang="en-US" sz="1600" b="1">
                <a:latin typeface="Helvetica" pitchFamily="-84" charset="0"/>
                <a:ea typeface="Helvetica" pitchFamily="-84" charset="0"/>
                <a:cs typeface="Helvetica" pitchFamily="-84" charset="0"/>
              </a:rPr>
              <a:t>lar network</a:t>
            </a:r>
          </a:p>
        </p:txBody>
      </p:sp>
      <p:sp>
        <p:nvSpPr>
          <p:cNvPr id="51215" name="Text Box 7"/>
          <p:cNvSpPr txBox="1">
            <a:spLocks noChangeArrowheads="1"/>
          </p:cNvSpPr>
          <p:nvPr/>
        </p:nvSpPr>
        <p:spPr bwMode="auto">
          <a:xfrm>
            <a:off x="19050" y="3889911"/>
            <a:ext cx="1876425" cy="584200"/>
          </a:xfrm>
          <a:prstGeom prst="rect">
            <a:avLst/>
          </a:prstGeom>
          <a:noFill/>
          <a:ln w="9525">
            <a:noFill/>
            <a:miter lim="800000"/>
            <a:headEnd/>
            <a:tailEnd/>
          </a:ln>
        </p:spPr>
        <p:txBody>
          <a:bodyPr>
            <a:prstTxWarp prst="textNoShape">
              <a:avLst/>
            </a:prstTxWarp>
            <a:spAutoFit/>
          </a:bodyPr>
          <a:lstStyle/>
          <a:p>
            <a:r>
              <a:rPr lang="en-US" sz="1600" b="1"/>
              <a:t>Erdos-</a:t>
            </a:r>
            <a:endParaRPr lang="en-US" sz="1600" b="1">
              <a:latin typeface="Helvetica" pitchFamily="-84" charset="0"/>
              <a:ea typeface="Helvetica" pitchFamily="-84" charset="0"/>
              <a:cs typeface="Helvetica" pitchFamily="-84" charset="0"/>
            </a:endParaRPr>
          </a:p>
          <a:p>
            <a:r>
              <a:rPr lang="en-US" sz="1600" b="1">
                <a:latin typeface="Helvetica" pitchFamily="-84" charset="0"/>
                <a:ea typeface="Helvetica" pitchFamily="-84" charset="0"/>
                <a:cs typeface="Helvetica" pitchFamily="-84" charset="0"/>
              </a:rPr>
              <a:t>Renyi</a:t>
            </a:r>
            <a:endParaRPr lang="en-US" sz="1600" b="1">
              <a:solidFill>
                <a:srgbClr val="6666FF"/>
              </a:solidFill>
              <a:latin typeface="Helvetica" pitchFamily="-84" charset="0"/>
              <a:ea typeface="Helvetica" pitchFamily="-84" charset="0"/>
              <a:cs typeface="Helvetica" pitchFamily="-84" charset="0"/>
            </a:endParaRPr>
          </a:p>
        </p:txBody>
      </p:sp>
      <p:sp>
        <p:nvSpPr>
          <p:cNvPr id="51216" name="Text Box 7"/>
          <p:cNvSpPr txBox="1">
            <a:spLocks noChangeArrowheads="1"/>
          </p:cNvSpPr>
          <p:nvPr/>
        </p:nvSpPr>
        <p:spPr bwMode="auto">
          <a:xfrm>
            <a:off x="-9525" y="4531261"/>
            <a:ext cx="1874838" cy="585787"/>
          </a:xfrm>
          <a:prstGeom prst="rect">
            <a:avLst/>
          </a:prstGeom>
          <a:noFill/>
          <a:ln w="9525">
            <a:noFill/>
            <a:miter lim="800000"/>
            <a:headEnd/>
            <a:tailEnd/>
          </a:ln>
        </p:spPr>
        <p:txBody>
          <a:bodyPr>
            <a:prstTxWarp prst="textNoShape">
              <a:avLst/>
            </a:prstTxWarp>
            <a:spAutoFit/>
          </a:bodyPr>
          <a:lstStyle/>
          <a:p>
            <a:r>
              <a:rPr lang="en-US" sz="1600" b="1">
                <a:latin typeface="Helvetica" pitchFamily="-84" charset="0"/>
                <a:ea typeface="Helvetica" pitchFamily="-84" charset="0"/>
                <a:cs typeface="Helvetica" pitchFamily="-84" charset="0"/>
              </a:rPr>
              <a:t>Watts-</a:t>
            </a:r>
          </a:p>
          <a:p>
            <a:r>
              <a:rPr lang="en-US" sz="1600" b="1">
                <a:latin typeface="Helvetica" pitchFamily="-84" charset="0"/>
                <a:ea typeface="Helvetica" pitchFamily="-84" charset="0"/>
                <a:cs typeface="Helvetica" pitchFamily="-84" charset="0"/>
              </a:rPr>
              <a:t>Strogatz</a:t>
            </a:r>
            <a:endParaRPr lang="en-US" sz="1600" b="1">
              <a:solidFill>
                <a:srgbClr val="6666FF"/>
              </a:solidFill>
              <a:latin typeface="Helvetica" pitchFamily="-84" charset="0"/>
              <a:ea typeface="Helvetica" pitchFamily="-84" charset="0"/>
              <a:cs typeface="Helvetica" pitchFamily="-84" charset="0"/>
            </a:endParaRPr>
          </a:p>
        </p:txBody>
      </p:sp>
      <p:graphicFrame>
        <p:nvGraphicFramePr>
          <p:cNvPr id="51204" name="Object 1043"/>
          <p:cNvGraphicFramePr>
            <a:graphicFrameLocks noChangeAspect="1"/>
          </p:cNvGraphicFramePr>
          <p:nvPr/>
        </p:nvGraphicFramePr>
        <p:xfrm>
          <a:off x="1627188" y="3388261"/>
          <a:ext cx="898525" cy="252412"/>
        </p:xfrm>
        <a:graphic>
          <a:graphicData uri="http://schemas.openxmlformats.org/presentationml/2006/ole">
            <mc:AlternateContent xmlns:mc="http://schemas.openxmlformats.org/markup-compatibility/2006">
              <mc:Choice xmlns:v="urn:schemas-microsoft-com:vml" Requires="v">
                <p:oleObj name="Equation" r:id="rId10" imgW="495300" imgH="165100" progId="Equation.3">
                  <p:embed/>
                </p:oleObj>
              </mc:Choice>
              <mc:Fallback>
                <p:oleObj name="Equation" r:id="rId10" imgW="495300" imgH="165100" progId="Equation.3">
                  <p:embed/>
                  <p:pic>
                    <p:nvPicPr>
                      <p:cNvPr id="51204" name="Object 104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627188" y="3388261"/>
                        <a:ext cx="898525" cy="2524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05" name="Object 20"/>
          <p:cNvGraphicFramePr>
            <a:graphicFrameLocks noChangeAspect="1"/>
          </p:cNvGraphicFramePr>
          <p:nvPr/>
        </p:nvGraphicFramePr>
        <p:xfrm>
          <a:off x="1419225" y="3977223"/>
          <a:ext cx="1046163" cy="455613"/>
        </p:xfrm>
        <a:graphic>
          <a:graphicData uri="http://schemas.openxmlformats.org/presentationml/2006/ole">
            <mc:AlternateContent xmlns:mc="http://schemas.openxmlformats.org/markup-compatibility/2006">
              <mc:Choice xmlns:v="urn:schemas-microsoft-com:vml" Requires="v">
                <p:oleObj name="Equation" r:id="rId12" imgW="876240" imgH="457200" progId="Equation.3">
                  <p:embed/>
                </p:oleObj>
              </mc:Choice>
              <mc:Fallback>
                <p:oleObj name="Equation" r:id="rId12" imgW="876240" imgH="457200" progId="Equation.3">
                  <p:embed/>
                  <p:pic>
                    <p:nvPicPr>
                      <p:cNvPr id="51205" name="Object 2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19225" y="3977223"/>
                        <a:ext cx="1046163" cy="45561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06" name="Object 6"/>
          <p:cNvGraphicFramePr>
            <a:graphicFrameLocks noChangeAspect="1"/>
          </p:cNvGraphicFramePr>
          <p:nvPr/>
        </p:nvGraphicFramePr>
        <p:xfrm>
          <a:off x="1419225" y="4661436"/>
          <a:ext cx="1047750" cy="455612"/>
        </p:xfrm>
        <a:graphic>
          <a:graphicData uri="http://schemas.openxmlformats.org/presentationml/2006/ole">
            <mc:AlternateContent xmlns:mc="http://schemas.openxmlformats.org/markup-compatibility/2006">
              <mc:Choice xmlns:v="urn:schemas-microsoft-com:vml" Requires="v">
                <p:oleObj name="Equation" r:id="rId14" imgW="876240" imgH="457200" progId="Equation.3">
                  <p:embed/>
                </p:oleObj>
              </mc:Choice>
              <mc:Fallback>
                <p:oleObj name="Equation" r:id="rId14" imgW="876240" imgH="457200" progId="Equation.3">
                  <p:embed/>
                  <p:pic>
                    <p:nvPicPr>
                      <p:cNvPr id="51206" name="Object 6"/>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19225" y="4661436"/>
                        <a:ext cx="1047750" cy="45561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07" name="Object 7"/>
          <p:cNvGraphicFramePr>
            <a:graphicFrameLocks noChangeAspect="1"/>
          </p:cNvGraphicFramePr>
          <p:nvPr/>
        </p:nvGraphicFramePr>
        <p:xfrm>
          <a:off x="4254500" y="2860417"/>
          <a:ext cx="1135063" cy="192088"/>
        </p:xfrm>
        <a:graphic>
          <a:graphicData uri="http://schemas.openxmlformats.org/presentationml/2006/ole">
            <mc:AlternateContent xmlns:mc="http://schemas.openxmlformats.org/markup-compatibility/2006">
              <mc:Choice xmlns:v="urn:schemas-microsoft-com:vml" Requires="v">
                <p:oleObj name="Equation" r:id="rId15" imgW="622300" imgH="127000" progId="Equation.3">
                  <p:embed/>
                </p:oleObj>
              </mc:Choice>
              <mc:Fallback>
                <p:oleObj name="Equation" r:id="rId15" imgW="622300" imgH="127000" progId="Equation.3">
                  <p:embed/>
                  <p:pic>
                    <p:nvPicPr>
                      <p:cNvPr id="51207" name="Object 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254500" y="2860417"/>
                        <a:ext cx="1135063" cy="192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08" name="Object 8"/>
          <p:cNvGraphicFramePr>
            <a:graphicFrameLocks noChangeAspect="1"/>
          </p:cNvGraphicFramePr>
          <p:nvPr/>
        </p:nvGraphicFramePr>
        <p:xfrm>
          <a:off x="4395788" y="4775736"/>
          <a:ext cx="1135062" cy="192087"/>
        </p:xfrm>
        <a:graphic>
          <a:graphicData uri="http://schemas.openxmlformats.org/presentationml/2006/ole">
            <mc:AlternateContent xmlns:mc="http://schemas.openxmlformats.org/markup-compatibility/2006">
              <mc:Choice xmlns:v="urn:schemas-microsoft-com:vml" Requires="v">
                <p:oleObj name="Equation" r:id="rId17" imgW="622300" imgH="127000" progId="Equation.3">
                  <p:embed/>
                </p:oleObj>
              </mc:Choice>
              <mc:Fallback>
                <p:oleObj name="Equation" r:id="rId17" imgW="622300" imgH="127000" progId="Equation.3">
                  <p:embed/>
                  <p:pic>
                    <p:nvPicPr>
                      <p:cNvPr id="51208" name="Object 8"/>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395788" y="4775736"/>
                        <a:ext cx="1135062" cy="1920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51209" name="Object 21"/>
          <p:cNvGraphicFramePr>
            <a:graphicFrameLocks noChangeAspect="1"/>
          </p:cNvGraphicFramePr>
          <p:nvPr/>
        </p:nvGraphicFramePr>
        <p:xfrm>
          <a:off x="4254500" y="3988336"/>
          <a:ext cx="1295400" cy="463550"/>
        </p:xfrm>
        <a:graphic>
          <a:graphicData uri="http://schemas.openxmlformats.org/presentationml/2006/ole">
            <mc:AlternateContent xmlns:mc="http://schemas.openxmlformats.org/markup-compatibility/2006">
              <mc:Choice xmlns:v="urn:schemas-microsoft-com:vml" Requires="v">
                <p:oleObj name="Equation" r:id="rId19" imgW="977760" imgH="419040" progId="Equation.3">
                  <p:embed/>
                </p:oleObj>
              </mc:Choice>
              <mc:Fallback>
                <p:oleObj name="Equation" r:id="rId19" imgW="977760" imgH="419040" progId="Equation.3">
                  <p:embed/>
                  <p:pic>
                    <p:nvPicPr>
                      <p:cNvPr id="51209" name="Object 21"/>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4254500" y="3988336"/>
                        <a:ext cx="1295400" cy="4635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17" name="Rectangle 27"/>
          <p:cNvSpPr>
            <a:spLocks noChangeArrowheads="1"/>
          </p:cNvSpPr>
          <p:nvPr/>
        </p:nvSpPr>
        <p:spPr bwMode="auto">
          <a:xfrm>
            <a:off x="7296150" y="3348573"/>
            <a:ext cx="1417638" cy="369888"/>
          </a:xfrm>
          <a:prstGeom prst="rect">
            <a:avLst/>
          </a:prstGeom>
          <a:noFill/>
          <a:ln w="9525">
            <a:noFill/>
            <a:miter lim="800000"/>
            <a:headEnd/>
            <a:tailEnd/>
          </a:ln>
        </p:spPr>
        <p:txBody>
          <a:bodyPr wrap="none">
            <a:prstTxWarp prst="textNoShape">
              <a:avLst/>
            </a:prstTxWarp>
            <a:spAutoFit/>
          </a:bodyPr>
          <a:lstStyle/>
          <a:p>
            <a:r>
              <a:rPr lang="hu-HU"/>
              <a:t>P(k)=δ(k-k</a:t>
            </a:r>
            <a:r>
              <a:rPr lang="hu-HU" baseline="-25000"/>
              <a:t>d</a:t>
            </a:r>
            <a:r>
              <a:rPr lang="hu-HU"/>
              <a:t>)</a:t>
            </a:r>
          </a:p>
        </p:txBody>
      </p:sp>
      <p:graphicFrame>
        <p:nvGraphicFramePr>
          <p:cNvPr id="7" name="Object 10"/>
          <p:cNvGraphicFramePr>
            <a:graphicFrameLocks noChangeAspect="1"/>
          </p:cNvGraphicFramePr>
          <p:nvPr/>
        </p:nvGraphicFramePr>
        <p:xfrm>
          <a:off x="7296150" y="4001036"/>
          <a:ext cx="1347788" cy="415925"/>
        </p:xfrm>
        <a:graphic>
          <a:graphicData uri="http://schemas.openxmlformats.org/presentationml/2006/ole">
            <mc:AlternateContent xmlns:mc="http://schemas.openxmlformats.org/markup-compatibility/2006">
              <mc:Choice xmlns:v="urn:schemas-microsoft-com:vml" Requires="v">
                <p:oleObj name="Equation" r:id="rId21" imgW="1168400" imgH="393700" progId="Equation.3">
                  <p:embed/>
                </p:oleObj>
              </mc:Choice>
              <mc:Fallback>
                <p:oleObj name="Equation" r:id="rId21" imgW="1168400" imgH="393700" progId="Equation.3">
                  <p:embed/>
                  <p:pic>
                    <p:nvPicPr>
                      <p:cNvPr id="7" name="Object 10"/>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296150" y="4001036"/>
                        <a:ext cx="1347788" cy="4159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1218" name="TextBox 29"/>
          <p:cNvSpPr txBox="1">
            <a:spLocks noChangeArrowheads="1"/>
          </p:cNvSpPr>
          <p:nvPr/>
        </p:nvSpPr>
        <p:spPr bwMode="auto">
          <a:xfrm>
            <a:off x="7434263" y="4661436"/>
            <a:ext cx="1165225" cy="306387"/>
          </a:xfrm>
          <a:prstGeom prst="rect">
            <a:avLst/>
          </a:prstGeom>
          <a:noFill/>
          <a:ln w="9525">
            <a:noFill/>
            <a:miter lim="800000"/>
            <a:headEnd/>
            <a:tailEnd/>
          </a:ln>
        </p:spPr>
        <p:txBody>
          <a:bodyPr wrap="none">
            <a:prstTxWarp prst="textNoShape">
              <a:avLst/>
            </a:prstTxWarp>
            <a:spAutoFit/>
          </a:bodyPr>
          <a:lstStyle/>
          <a:p>
            <a:r>
              <a:rPr lang="hu-HU" sz="1400" i="1">
                <a:latin typeface="Helvetica" pitchFamily="-84" charset="0"/>
                <a:ea typeface="Helvetica" pitchFamily="-84" charset="0"/>
                <a:cs typeface="Helvetica" pitchFamily="-84" charset="0"/>
              </a:rPr>
              <a:t>Exponential</a:t>
            </a:r>
          </a:p>
        </p:txBody>
      </p:sp>
      <p:pic>
        <p:nvPicPr>
          <p:cNvPr id="51219" name="Picture 7"/>
          <p:cNvPicPr>
            <a:picLocks noChangeAspect="1"/>
          </p:cNvPicPr>
          <p:nvPr/>
        </p:nvPicPr>
        <p:blipFill>
          <a:blip r:embed="rId23"/>
          <a:srcRect/>
          <a:stretch>
            <a:fillRect/>
          </a:stretch>
        </p:blipFill>
        <p:spPr bwMode="auto">
          <a:xfrm>
            <a:off x="2924175" y="3399373"/>
            <a:ext cx="350838" cy="290513"/>
          </a:xfrm>
          <a:prstGeom prst="rect">
            <a:avLst/>
          </a:prstGeom>
          <a:noFill/>
          <a:ln w="9525">
            <a:noFill/>
            <a:miter lim="800000"/>
            <a:headEnd/>
            <a:tailEnd/>
          </a:ln>
        </p:spPr>
      </p:pic>
      <p:pic>
        <p:nvPicPr>
          <p:cNvPr id="51220" name="Picture 6"/>
          <p:cNvPicPr>
            <a:picLocks noChangeAspect="1"/>
          </p:cNvPicPr>
          <p:nvPr/>
        </p:nvPicPr>
        <p:blipFill>
          <a:blip r:embed="rId24"/>
          <a:srcRect/>
          <a:stretch>
            <a:fillRect/>
          </a:stretch>
        </p:blipFill>
        <p:spPr bwMode="auto">
          <a:xfrm>
            <a:off x="2944813" y="4070886"/>
            <a:ext cx="338137" cy="280987"/>
          </a:xfrm>
          <a:prstGeom prst="rect">
            <a:avLst/>
          </a:prstGeom>
          <a:noFill/>
          <a:ln w="9525">
            <a:noFill/>
            <a:miter lim="800000"/>
            <a:headEnd/>
            <a:tailEnd/>
          </a:ln>
        </p:spPr>
      </p:pic>
      <p:pic>
        <p:nvPicPr>
          <p:cNvPr id="51221" name="Picture 7"/>
          <p:cNvPicPr>
            <a:picLocks noChangeAspect="1"/>
          </p:cNvPicPr>
          <p:nvPr/>
        </p:nvPicPr>
        <p:blipFill>
          <a:blip r:embed="rId23"/>
          <a:srcRect/>
          <a:stretch>
            <a:fillRect/>
          </a:stretch>
        </p:blipFill>
        <p:spPr bwMode="auto">
          <a:xfrm>
            <a:off x="8753475" y="3437473"/>
            <a:ext cx="350838" cy="292100"/>
          </a:xfrm>
          <a:prstGeom prst="rect">
            <a:avLst/>
          </a:prstGeom>
          <a:noFill/>
          <a:ln w="9525">
            <a:noFill/>
            <a:miter lim="800000"/>
            <a:headEnd/>
            <a:tailEnd/>
          </a:ln>
        </p:spPr>
      </p:pic>
      <p:pic>
        <p:nvPicPr>
          <p:cNvPr id="51222" name="Picture 7"/>
          <p:cNvPicPr>
            <a:picLocks noChangeAspect="1"/>
          </p:cNvPicPr>
          <p:nvPr/>
        </p:nvPicPr>
        <p:blipFill>
          <a:blip r:embed="rId23"/>
          <a:srcRect/>
          <a:stretch>
            <a:fillRect/>
          </a:stretch>
        </p:blipFill>
        <p:spPr bwMode="auto">
          <a:xfrm>
            <a:off x="8783638" y="4097873"/>
            <a:ext cx="349250" cy="292100"/>
          </a:xfrm>
          <a:prstGeom prst="rect">
            <a:avLst/>
          </a:prstGeom>
          <a:noFill/>
          <a:ln w="9525">
            <a:noFill/>
            <a:miter lim="800000"/>
            <a:headEnd/>
            <a:tailEnd/>
          </a:ln>
        </p:spPr>
      </p:pic>
      <p:pic>
        <p:nvPicPr>
          <p:cNvPr id="51223" name="Picture 7"/>
          <p:cNvPicPr>
            <a:picLocks noChangeAspect="1"/>
          </p:cNvPicPr>
          <p:nvPr/>
        </p:nvPicPr>
        <p:blipFill>
          <a:blip r:embed="rId23"/>
          <a:srcRect/>
          <a:stretch>
            <a:fillRect/>
          </a:stretch>
        </p:blipFill>
        <p:spPr bwMode="auto">
          <a:xfrm>
            <a:off x="8783638" y="4709061"/>
            <a:ext cx="349250" cy="292100"/>
          </a:xfrm>
          <a:prstGeom prst="rect">
            <a:avLst/>
          </a:prstGeom>
          <a:noFill/>
          <a:ln w="9525">
            <a:noFill/>
            <a:miter lim="800000"/>
            <a:headEnd/>
            <a:tailEnd/>
          </a:ln>
        </p:spPr>
      </p:pic>
      <p:pic>
        <p:nvPicPr>
          <p:cNvPr id="51224" name="Picture 6"/>
          <p:cNvPicPr>
            <a:picLocks noChangeAspect="1"/>
          </p:cNvPicPr>
          <p:nvPr/>
        </p:nvPicPr>
        <p:blipFill>
          <a:blip r:embed="rId24"/>
          <a:srcRect/>
          <a:stretch>
            <a:fillRect/>
          </a:stretch>
        </p:blipFill>
        <p:spPr bwMode="auto">
          <a:xfrm>
            <a:off x="2946400" y="4696361"/>
            <a:ext cx="338138" cy="282575"/>
          </a:xfrm>
          <a:prstGeom prst="rect">
            <a:avLst/>
          </a:prstGeom>
          <a:noFill/>
          <a:ln w="9525">
            <a:noFill/>
            <a:miter lim="800000"/>
            <a:headEnd/>
            <a:tailEnd/>
          </a:ln>
        </p:spPr>
      </p:pic>
      <p:pic>
        <p:nvPicPr>
          <p:cNvPr id="51225" name="Picture 6"/>
          <p:cNvPicPr>
            <a:picLocks noChangeAspect="1"/>
          </p:cNvPicPr>
          <p:nvPr/>
        </p:nvPicPr>
        <p:blipFill>
          <a:blip r:embed="rId24"/>
          <a:srcRect/>
          <a:stretch>
            <a:fillRect/>
          </a:stretch>
        </p:blipFill>
        <p:spPr bwMode="auto">
          <a:xfrm>
            <a:off x="5940425" y="3446998"/>
            <a:ext cx="338138" cy="282575"/>
          </a:xfrm>
          <a:prstGeom prst="rect">
            <a:avLst/>
          </a:prstGeom>
          <a:noFill/>
          <a:ln w="9525">
            <a:noFill/>
            <a:miter lim="800000"/>
            <a:headEnd/>
            <a:tailEnd/>
          </a:ln>
        </p:spPr>
      </p:pic>
      <p:pic>
        <p:nvPicPr>
          <p:cNvPr id="51226" name="Picture 6"/>
          <p:cNvPicPr>
            <a:picLocks noChangeAspect="1"/>
          </p:cNvPicPr>
          <p:nvPr/>
        </p:nvPicPr>
        <p:blipFill>
          <a:blip r:embed="rId24"/>
          <a:srcRect/>
          <a:stretch>
            <a:fillRect/>
          </a:stretch>
        </p:blipFill>
        <p:spPr bwMode="auto">
          <a:xfrm>
            <a:off x="5940425" y="4686836"/>
            <a:ext cx="338138" cy="280987"/>
          </a:xfrm>
          <a:prstGeom prst="rect">
            <a:avLst/>
          </a:prstGeom>
          <a:noFill/>
          <a:ln w="9525">
            <a:noFill/>
            <a:miter lim="800000"/>
            <a:headEnd/>
            <a:tailEnd/>
          </a:ln>
        </p:spPr>
      </p:pic>
      <p:pic>
        <p:nvPicPr>
          <p:cNvPr id="51227" name="Picture 7"/>
          <p:cNvPicPr>
            <a:picLocks noChangeAspect="1"/>
          </p:cNvPicPr>
          <p:nvPr/>
        </p:nvPicPr>
        <p:blipFill>
          <a:blip r:embed="rId23"/>
          <a:srcRect/>
          <a:stretch>
            <a:fillRect/>
          </a:stretch>
        </p:blipFill>
        <p:spPr bwMode="auto">
          <a:xfrm>
            <a:off x="5940425" y="4110573"/>
            <a:ext cx="350838" cy="292100"/>
          </a:xfrm>
          <a:prstGeom prst="rect">
            <a:avLst/>
          </a:prstGeom>
          <a:noFill/>
          <a:ln w="9525">
            <a:noFill/>
            <a:miter lim="800000"/>
            <a:headEnd/>
            <a:tailEnd/>
          </a:ln>
        </p:spPr>
      </p:pic>
      <p:cxnSp>
        <p:nvCxnSpPr>
          <p:cNvPr id="42" name="Straight Connector 41"/>
          <p:cNvCxnSpPr/>
          <p:nvPr/>
        </p:nvCxnSpPr>
        <p:spPr>
          <a:xfrm>
            <a:off x="-19050" y="3858161"/>
            <a:ext cx="9144000" cy="158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43" name="Straight Connector 42"/>
          <p:cNvCxnSpPr/>
          <p:nvPr/>
        </p:nvCxnSpPr>
        <p:spPr>
          <a:xfrm>
            <a:off x="-9525" y="4528086"/>
            <a:ext cx="9142413" cy="1587"/>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9525" y="3275548"/>
            <a:ext cx="9144000" cy="1588"/>
          </a:xfrm>
          <a:prstGeom prst="line">
            <a:avLst/>
          </a:prstGeom>
          <a:ln w="12700"/>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0" y="5153561"/>
            <a:ext cx="9144000" cy="1587"/>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51232" name="Rectangle 1026"/>
          <p:cNvSpPr txBox="1">
            <a:spLocks noChangeArrowheads="1"/>
          </p:cNvSpPr>
          <p:nvPr/>
        </p:nvSpPr>
        <p:spPr bwMode="auto">
          <a:xfrm>
            <a:off x="-180975" y="5001161"/>
            <a:ext cx="1376363" cy="952500"/>
          </a:xfrm>
          <a:prstGeom prst="rect">
            <a:avLst/>
          </a:prstGeom>
          <a:noFill/>
          <a:ln w="9525">
            <a:noFill/>
            <a:miter lim="800000"/>
            <a:headEnd/>
            <a:tailEnd/>
          </a:ln>
        </p:spPr>
        <p:txBody>
          <a:bodyPr anchor="ctr">
            <a:prstTxWarp prst="textNoShape">
              <a:avLst/>
            </a:prstTxWarp>
          </a:bodyPr>
          <a:lstStyle/>
          <a:p>
            <a:pPr algn="ctr" eaLnBrk="0" hangingPunct="0"/>
            <a:r>
              <a:rPr lang="en-US" sz="1600" b="1">
                <a:latin typeface="Helvetica" pitchFamily="-84" charset="0"/>
                <a:ea typeface="Helvetica" pitchFamily="-84" charset="0"/>
                <a:cs typeface="Helvetica" pitchFamily="-84" charset="0"/>
              </a:rPr>
              <a:t>Barabasi-Albert</a:t>
            </a:r>
          </a:p>
        </p:txBody>
      </p:sp>
      <p:sp>
        <p:nvSpPr>
          <p:cNvPr id="51233" name="Text Box 15"/>
          <p:cNvSpPr txBox="1">
            <a:spLocks noChangeArrowheads="1"/>
          </p:cNvSpPr>
          <p:nvPr/>
        </p:nvSpPr>
        <p:spPr bwMode="auto">
          <a:xfrm>
            <a:off x="7537450" y="5155148"/>
            <a:ext cx="2162175" cy="368300"/>
          </a:xfrm>
          <a:prstGeom prst="rect">
            <a:avLst/>
          </a:prstGeom>
          <a:noFill/>
          <a:ln w="9525">
            <a:noFill/>
            <a:miter lim="800000"/>
            <a:headEnd/>
            <a:tailEnd/>
          </a:ln>
        </p:spPr>
        <p:txBody>
          <a:bodyPr lIns="91407" tIns="45704" rIns="91407" bIns="45704">
            <a:prstTxWarp prst="textNoShape">
              <a:avLst/>
            </a:prstTxWarp>
            <a:spAutoFit/>
          </a:bodyPr>
          <a:lstStyle/>
          <a:p>
            <a:r>
              <a:rPr lang="en-US" dirty="0">
                <a:latin typeface="Helvetica" pitchFamily="-84" charset="0"/>
                <a:ea typeface="Helvetica" pitchFamily="-84" charset="0"/>
                <a:cs typeface="Helvetica" pitchFamily="-84" charset="0"/>
              </a:rPr>
              <a:t>P(</a:t>
            </a:r>
            <a:r>
              <a:rPr lang="en-US" i="1" dirty="0">
                <a:latin typeface="Helvetica" pitchFamily="-84" charset="0"/>
                <a:ea typeface="Helvetica" pitchFamily="-84" charset="0"/>
                <a:cs typeface="Helvetica" pitchFamily="-84" charset="0"/>
              </a:rPr>
              <a:t>k</a:t>
            </a:r>
            <a:r>
              <a:rPr lang="en-US" dirty="0">
                <a:latin typeface="Helvetica" pitchFamily="-84" charset="0"/>
                <a:ea typeface="Helvetica" pitchFamily="-84" charset="0"/>
                <a:cs typeface="Helvetica" pitchFamily="-84" charset="0"/>
              </a:rPr>
              <a:t>)  ~ </a:t>
            </a:r>
            <a:r>
              <a:rPr lang="en-US" i="1" dirty="0">
                <a:latin typeface="Helvetica" pitchFamily="-84" charset="0"/>
                <a:ea typeface="Helvetica" pitchFamily="-84" charset="0"/>
                <a:cs typeface="Helvetica" pitchFamily="-84" charset="0"/>
              </a:rPr>
              <a:t>k</a:t>
            </a:r>
            <a:r>
              <a:rPr lang="en-US" baseline="30000" dirty="0">
                <a:latin typeface="Helvetica" pitchFamily="-84" charset="0"/>
                <a:ea typeface="Helvetica" pitchFamily="-84" charset="0"/>
                <a:cs typeface="Helvetica" pitchFamily="-84" charset="0"/>
              </a:rPr>
              <a:t>-</a:t>
            </a:r>
            <a:r>
              <a:rPr lang="en-US" baseline="30000" dirty="0">
                <a:latin typeface="Helvetica" pitchFamily="-84" charset="0"/>
                <a:ea typeface="Helvetica" pitchFamily="-84" charset="0"/>
                <a:cs typeface="Helvetica" pitchFamily="-84" charset="0"/>
                <a:sym typeface="Symbol" pitchFamily="-84" charset="2"/>
              </a:rPr>
              <a:t></a:t>
            </a:r>
            <a:endParaRPr lang="en-US" dirty="0">
              <a:latin typeface="Helvetica" pitchFamily="-84" charset="0"/>
              <a:ea typeface="Helvetica" pitchFamily="-84" charset="0"/>
              <a:cs typeface="Helvetica" pitchFamily="-84" charset="0"/>
            </a:endParaRPr>
          </a:p>
        </p:txBody>
      </p:sp>
      <p:pic>
        <p:nvPicPr>
          <p:cNvPr id="51234" name="Picture 6"/>
          <p:cNvPicPr>
            <a:picLocks noChangeAspect="1"/>
          </p:cNvPicPr>
          <p:nvPr/>
        </p:nvPicPr>
        <p:blipFill>
          <a:blip r:embed="rId24"/>
          <a:srcRect/>
          <a:stretch>
            <a:fillRect/>
          </a:stretch>
        </p:blipFill>
        <p:spPr bwMode="auto">
          <a:xfrm>
            <a:off x="8791575" y="5204361"/>
            <a:ext cx="338138" cy="280987"/>
          </a:xfrm>
          <a:prstGeom prst="rect">
            <a:avLst/>
          </a:prstGeom>
          <a:noFill/>
          <a:ln w="9525">
            <a:noFill/>
            <a:miter lim="800000"/>
            <a:headEnd/>
            <a:tailEnd/>
          </a:ln>
        </p:spPr>
      </p:pic>
      <p:sp>
        <p:nvSpPr>
          <p:cNvPr id="51236"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dirty="0">
                <a:solidFill>
                  <a:schemeClr val="bg1"/>
                </a:solidFill>
                <a:latin typeface="Helvetica" pitchFamily="-84" charset="0"/>
                <a:ea typeface="Helvetica" pitchFamily="-84" charset="0"/>
                <a:cs typeface="Helvetica" pitchFamily="-84" charset="0"/>
              </a:rPr>
              <a:t>EMPIRICAL DATA FOR REAL NETWORKS</a:t>
            </a:r>
          </a:p>
          <a:p>
            <a:pPr>
              <a:spcBef>
                <a:spcPct val="20000"/>
              </a:spcBef>
            </a:pPr>
            <a:r>
              <a:rPr lang="en-US" sz="2000" b="1" dirty="0">
                <a:solidFill>
                  <a:schemeClr val="bg1"/>
                </a:solidFill>
                <a:latin typeface="Helvetica" pitchFamily="-84" charset="0"/>
                <a:ea typeface="Helvetica" pitchFamily="-84" charset="0"/>
                <a:cs typeface="Helvetica" pitchFamily="-84" charset="0"/>
              </a:rPr>
              <a:t> </a:t>
            </a:r>
          </a:p>
        </p:txBody>
      </p:sp>
      <p:sp>
        <p:nvSpPr>
          <p:cNvPr id="51237" name="TextBox 18"/>
          <p:cNvSpPr txBox="1">
            <a:spLocks noChangeArrowheads="1"/>
          </p:cNvSpPr>
          <p:nvPr/>
        </p:nvSpPr>
        <p:spPr bwMode="auto">
          <a:xfrm>
            <a:off x="1033463" y="507994"/>
            <a:ext cx="1389062" cy="369888"/>
          </a:xfrm>
          <a:prstGeom prst="rect">
            <a:avLst/>
          </a:prstGeom>
          <a:noFill/>
          <a:ln w="9525">
            <a:noFill/>
            <a:miter lim="800000"/>
            <a:headEnd/>
            <a:tailEnd/>
          </a:ln>
        </p:spPr>
        <p:txBody>
          <a:bodyPr wrap="none">
            <a:prstTxWarp prst="textNoShape">
              <a:avLst/>
            </a:prstTxWarp>
            <a:spAutoFit/>
          </a:bodyPr>
          <a:lstStyle/>
          <a:p>
            <a:pPr algn="ctr"/>
            <a:r>
              <a:rPr lang="hu-HU" b="1" dirty="0">
                <a:solidFill>
                  <a:srgbClr val="FF0000"/>
                </a:solidFill>
                <a:latin typeface="Helvetica" pitchFamily="-84" charset="0"/>
                <a:ea typeface="Helvetica" pitchFamily="-84" charset="0"/>
                <a:cs typeface="Helvetica" pitchFamily="-84" charset="0"/>
              </a:rPr>
              <a:t>Pathlenght</a:t>
            </a:r>
          </a:p>
        </p:txBody>
      </p:sp>
      <p:sp>
        <p:nvSpPr>
          <p:cNvPr id="51238" name="TextBox 19"/>
          <p:cNvSpPr txBox="1">
            <a:spLocks noChangeArrowheads="1"/>
          </p:cNvSpPr>
          <p:nvPr/>
        </p:nvSpPr>
        <p:spPr bwMode="auto">
          <a:xfrm>
            <a:off x="3973513" y="520694"/>
            <a:ext cx="1325562" cy="368300"/>
          </a:xfrm>
          <a:prstGeom prst="rect">
            <a:avLst/>
          </a:prstGeom>
          <a:noFill/>
          <a:ln w="9525">
            <a:noFill/>
            <a:miter lim="800000"/>
            <a:headEnd/>
            <a:tailEnd/>
          </a:ln>
        </p:spPr>
        <p:txBody>
          <a:bodyPr wrap="none">
            <a:prstTxWarp prst="textNoShape">
              <a:avLst/>
            </a:prstTxWarp>
            <a:spAutoFit/>
          </a:bodyPr>
          <a:lstStyle/>
          <a:p>
            <a:pPr algn="ctr"/>
            <a:r>
              <a:rPr lang="hu-HU" b="1">
                <a:solidFill>
                  <a:srgbClr val="FF0000"/>
                </a:solidFill>
                <a:latin typeface="Helvetica" pitchFamily="-84" charset="0"/>
                <a:ea typeface="Helvetica" pitchFamily="-84" charset="0"/>
                <a:cs typeface="Helvetica" pitchFamily="-84" charset="0"/>
              </a:rPr>
              <a:t>Clustering</a:t>
            </a:r>
          </a:p>
        </p:txBody>
      </p:sp>
      <p:sp>
        <p:nvSpPr>
          <p:cNvPr id="51239" name="TextBox 20"/>
          <p:cNvSpPr txBox="1">
            <a:spLocks noChangeArrowheads="1"/>
          </p:cNvSpPr>
          <p:nvPr/>
        </p:nvSpPr>
        <p:spPr bwMode="auto">
          <a:xfrm>
            <a:off x="6911975" y="509582"/>
            <a:ext cx="1608138" cy="368300"/>
          </a:xfrm>
          <a:prstGeom prst="rect">
            <a:avLst/>
          </a:prstGeom>
          <a:noFill/>
          <a:ln w="9525">
            <a:noFill/>
            <a:miter lim="800000"/>
            <a:headEnd/>
            <a:tailEnd/>
          </a:ln>
        </p:spPr>
        <p:txBody>
          <a:bodyPr wrap="none">
            <a:prstTxWarp prst="textNoShape">
              <a:avLst/>
            </a:prstTxWarp>
            <a:spAutoFit/>
          </a:bodyPr>
          <a:lstStyle/>
          <a:p>
            <a:r>
              <a:rPr lang="hu-HU" b="1">
                <a:solidFill>
                  <a:srgbClr val="FF0000"/>
                </a:solidFill>
                <a:latin typeface="Helvetica" pitchFamily="-84" charset="0"/>
                <a:ea typeface="Helvetica" pitchFamily="-84" charset="0"/>
                <a:cs typeface="Helvetica" pitchFamily="-84" charset="0"/>
              </a:rPr>
              <a:t>Degree Distr.</a:t>
            </a:r>
          </a:p>
        </p:txBody>
      </p:sp>
      <p:sp>
        <p:nvSpPr>
          <p:cNvPr id="44" name="TextBox 3"/>
          <p:cNvSpPr txBox="1">
            <a:spLocks noChangeArrowheads="1"/>
          </p:cNvSpPr>
          <p:nvPr/>
        </p:nvSpPr>
        <p:spPr bwMode="auto">
          <a:xfrm>
            <a:off x="5638800" y="5561548"/>
            <a:ext cx="3429000"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84" charset="0"/>
                <a:ea typeface="Helvetica" pitchFamily="-84" charset="0"/>
                <a:cs typeface="Helvetica" pitchFamily="-84" charset="0"/>
              </a:rPr>
              <a:t>Network Science: Evolving Network Models </a:t>
            </a:r>
            <a:r>
              <a:rPr lang="en-US" sz="600" i="1" dirty="0">
                <a:solidFill>
                  <a:srgbClr val="BFBFBF"/>
                </a:solidFill>
                <a:latin typeface="Helvetica" pitchFamily="-84" charset="0"/>
                <a:ea typeface="Helvetica" pitchFamily="-84" charset="0"/>
                <a:cs typeface="Helvetica" pitchFamily="-84" charset="0"/>
              </a:rPr>
              <a:t> </a:t>
            </a:r>
          </a:p>
        </p:txBody>
      </p:sp>
    </p:spTree>
    <p:extLst>
      <p:ext uri="{BB962C8B-B14F-4D97-AF65-F5344CB8AC3E}">
        <p14:creationId xmlns:p14="http://schemas.microsoft.com/office/powerpoint/2010/main" val="2177186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12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121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12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20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120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120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120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20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121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2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12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1220"/>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12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512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122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5122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51225"/>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5122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122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5123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123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123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P spid="2" grpId="0" animBg="1"/>
      <p:bldP spid="51214" grpId="0"/>
      <p:bldP spid="51215" grpId="0"/>
      <p:bldP spid="51216" grpId="0"/>
      <p:bldP spid="51217" grpId="0"/>
      <p:bldP spid="51218" grpId="0"/>
      <p:bldP spid="51232" grpId="0"/>
      <p:bldP spid="51233" grpId="0"/>
      <p:bldP spid="4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134225"/>
            <a:ext cx="9144000" cy="2123658"/>
          </a:xfrm>
          <a:prstGeom prst="rect">
            <a:avLst/>
          </a:prstGeom>
          <a:noFill/>
        </p:spPr>
        <p:txBody>
          <a:bodyPr wrap="square" rtlCol="0">
            <a:spAutoFit/>
          </a:bodyPr>
          <a:lstStyle/>
          <a:p>
            <a:pPr algn="ctr"/>
            <a:r>
              <a:rPr lang="en-US" sz="4400" dirty="0">
                <a:latin typeface="Trajan Pro"/>
                <a:cs typeface="Trajan Pro"/>
              </a:rPr>
              <a:t>The origins of preferential attachment</a:t>
            </a:r>
          </a:p>
          <a:p>
            <a:pPr algn="ctr"/>
            <a:endParaRPr lang="hu-HU" sz="4400" b="1" dirty="0">
              <a:solidFill>
                <a:srgbClr val="FF0000"/>
              </a:solidFill>
              <a:latin typeface="Helvetica"/>
              <a:cs typeface="Helvetica"/>
            </a:endParaRPr>
          </a:p>
        </p:txBody>
      </p: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Trajan Pro"/>
                <a:ea typeface="Helvetica" pitchFamily="36" charset="0"/>
                <a:cs typeface="Trajan Pro"/>
              </a:rPr>
              <a:t>Section 9					</a:t>
            </a:r>
            <a:endParaRPr lang="en-US" sz="1600" dirty="0">
              <a:solidFill>
                <a:srgbClr val="FFFFFF"/>
              </a:solidFill>
              <a:latin typeface="Trajan Pro"/>
              <a:cs typeface="Trajan Pro"/>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Tree>
    <p:extLst>
      <p:ext uri="{BB962C8B-B14F-4D97-AF65-F5344CB8AC3E}">
        <p14:creationId xmlns:p14="http://schemas.microsoft.com/office/powerpoint/2010/main" val="161584062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Trajan Pro"/>
                <a:ea typeface="Helvetica" pitchFamily="36" charset="0"/>
                <a:cs typeface="Trajan Pro"/>
              </a:rPr>
              <a:t>Section 9				 Link selection model	</a:t>
            </a:r>
            <a:endParaRPr lang="en-US" sz="1600" dirty="0">
              <a:solidFill>
                <a:srgbClr val="FFFFFF"/>
              </a:solidFill>
              <a:latin typeface="Trajan Pro"/>
              <a:cs typeface="Trajan Pro"/>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7" name="Rectangle 6"/>
          <p:cNvSpPr/>
          <p:nvPr/>
        </p:nvSpPr>
        <p:spPr>
          <a:xfrm>
            <a:off x="-1" y="336540"/>
            <a:ext cx="6790267" cy="3693319"/>
          </a:xfrm>
          <a:prstGeom prst="rect">
            <a:avLst/>
          </a:prstGeom>
        </p:spPr>
        <p:txBody>
          <a:bodyPr wrap="square">
            <a:spAutoFit/>
          </a:bodyPr>
          <a:lstStyle/>
          <a:p>
            <a:endParaRPr lang="en-US" i="1" dirty="0">
              <a:solidFill>
                <a:srgbClr val="1A1A1A"/>
              </a:solidFill>
              <a:latin typeface="GillSans"/>
            </a:endParaRPr>
          </a:p>
          <a:p>
            <a:r>
              <a:rPr lang="en-US" i="1" dirty="0">
                <a:solidFill>
                  <a:srgbClr val="1A1A1A"/>
                </a:solidFill>
                <a:latin typeface="GillSans"/>
              </a:rPr>
              <a:t>Link selection model -- perhaps the simplest example of a local or random mechanism capable of generating preferential attachment. </a:t>
            </a:r>
          </a:p>
          <a:p>
            <a:endParaRPr lang="en-US" i="1" dirty="0">
              <a:solidFill>
                <a:srgbClr val="1A1A1A"/>
              </a:solidFill>
              <a:latin typeface="GillSans"/>
            </a:endParaRPr>
          </a:p>
          <a:p>
            <a:r>
              <a:rPr lang="en-US" b="1" i="1" dirty="0">
                <a:solidFill>
                  <a:srgbClr val="1A1A1A"/>
                </a:solidFill>
                <a:latin typeface="GillSans"/>
              </a:rPr>
              <a:t>Growth</a:t>
            </a:r>
            <a:r>
              <a:rPr lang="en-US" i="1" dirty="0">
                <a:solidFill>
                  <a:srgbClr val="1A1A1A"/>
                </a:solidFill>
                <a:latin typeface="GillSans"/>
              </a:rPr>
              <a:t>: at each time step we add a new node to the network.</a:t>
            </a:r>
          </a:p>
          <a:p>
            <a:endParaRPr lang="en-US" i="1" dirty="0">
              <a:solidFill>
                <a:srgbClr val="1A1A1A"/>
              </a:solidFill>
              <a:latin typeface="GillSans"/>
            </a:endParaRPr>
          </a:p>
          <a:p>
            <a:r>
              <a:rPr lang="en-US" b="1" i="1" dirty="0">
                <a:solidFill>
                  <a:srgbClr val="1A1A1A"/>
                </a:solidFill>
                <a:latin typeface="GillSans"/>
              </a:rPr>
              <a:t>Link selection</a:t>
            </a:r>
            <a:r>
              <a:rPr lang="en-US" i="1" dirty="0">
                <a:solidFill>
                  <a:srgbClr val="1A1A1A"/>
                </a:solidFill>
                <a:latin typeface="GillSans"/>
              </a:rPr>
              <a:t>: we select a link at random and connect the new node to one of nodes at the two ends of the selected link.</a:t>
            </a:r>
          </a:p>
          <a:p>
            <a:endParaRPr lang="en-US" i="1" dirty="0">
              <a:solidFill>
                <a:srgbClr val="1A1A1A"/>
              </a:solidFill>
              <a:latin typeface="GillSans"/>
            </a:endParaRPr>
          </a:p>
          <a:p>
            <a:r>
              <a:rPr lang="en-US" i="1" dirty="0">
                <a:solidFill>
                  <a:srgbClr val="1A1A1A"/>
                </a:solidFill>
                <a:latin typeface="GillSans"/>
              </a:rPr>
              <a:t> To show that this simple mechanism generates linear preferential attachment, we write the probability  that the node </a:t>
            </a:r>
          </a:p>
          <a:p>
            <a:r>
              <a:rPr lang="en-US" i="1" dirty="0">
                <a:solidFill>
                  <a:srgbClr val="1A1A1A"/>
                </a:solidFill>
                <a:latin typeface="GillSans"/>
              </a:rPr>
              <a:t>at the end of a randomly chosen link has degree k as</a:t>
            </a:r>
            <a:endParaRPr lang="en-US" i="1" dirty="0"/>
          </a:p>
        </p:txBody>
      </p:sp>
      <p:pic>
        <p:nvPicPr>
          <p:cNvPr id="8" name="Picture 7"/>
          <p:cNvPicPr>
            <a:picLocks noChangeAspect="1"/>
          </p:cNvPicPr>
          <p:nvPr/>
        </p:nvPicPr>
        <p:blipFill>
          <a:blip r:embed="rId3"/>
          <a:stretch>
            <a:fillRect/>
          </a:stretch>
        </p:blipFill>
        <p:spPr>
          <a:xfrm>
            <a:off x="2152650" y="3948999"/>
            <a:ext cx="1098550" cy="344322"/>
          </a:xfrm>
          <a:prstGeom prst="rect">
            <a:avLst/>
          </a:prstGeom>
        </p:spPr>
      </p:pic>
      <p:pic>
        <p:nvPicPr>
          <p:cNvPr id="2" name="Picture 1"/>
          <p:cNvPicPr>
            <a:picLocks noChangeAspect="1"/>
          </p:cNvPicPr>
          <p:nvPr/>
        </p:nvPicPr>
        <p:blipFill>
          <a:blip r:embed="rId4"/>
          <a:stretch>
            <a:fillRect/>
          </a:stretch>
        </p:blipFill>
        <p:spPr>
          <a:xfrm>
            <a:off x="6451600" y="1015999"/>
            <a:ext cx="2286000" cy="3819646"/>
          </a:xfrm>
          <a:prstGeom prst="rect">
            <a:avLst/>
          </a:prstGeom>
        </p:spPr>
      </p:pic>
      <p:pic>
        <p:nvPicPr>
          <p:cNvPr id="4" name="Picture 3"/>
          <p:cNvPicPr>
            <a:picLocks noChangeAspect="1"/>
          </p:cNvPicPr>
          <p:nvPr/>
        </p:nvPicPr>
        <p:blipFill>
          <a:blip r:embed="rId5"/>
          <a:stretch>
            <a:fillRect/>
          </a:stretch>
        </p:blipFill>
        <p:spPr>
          <a:xfrm>
            <a:off x="-6351" y="4308594"/>
            <a:ext cx="7211484" cy="1406405"/>
          </a:xfrm>
          <a:prstGeom prst="rect">
            <a:avLst/>
          </a:prstGeom>
        </p:spPr>
      </p:pic>
    </p:spTree>
    <p:extLst>
      <p:ext uri="{BB962C8B-B14F-4D97-AF65-F5344CB8AC3E}">
        <p14:creationId xmlns:p14="http://schemas.microsoft.com/office/powerpoint/2010/main" val="19131472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txBox="1">
            <a:spLocks/>
          </p:cNvSpPr>
          <p:nvPr/>
        </p:nvSpPr>
        <p:spPr>
          <a:xfrm>
            <a:off x="0" y="119062"/>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Trajan Pro"/>
                <a:ea typeface="Helvetica" pitchFamily="36" charset="0"/>
                <a:cs typeface="Trajan Pro"/>
              </a:rPr>
              <a:t>Section 9				 Originators of preferential attachments</a:t>
            </a:r>
            <a:endParaRPr lang="en-US" sz="1600" dirty="0">
              <a:solidFill>
                <a:srgbClr val="FFFFFF"/>
              </a:solidFill>
              <a:latin typeface="Trajan Pro"/>
              <a:cs typeface="Trajan Pro"/>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pic>
        <p:nvPicPr>
          <p:cNvPr id="2293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520" y="538162"/>
            <a:ext cx="7368540" cy="5167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86451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pic>
        <p:nvPicPr>
          <p:cNvPr id="2" name="Picture 1"/>
          <p:cNvPicPr>
            <a:picLocks noChangeAspect="1"/>
          </p:cNvPicPr>
          <p:nvPr/>
        </p:nvPicPr>
        <p:blipFill>
          <a:blip r:embed="rId3"/>
          <a:stretch>
            <a:fillRect/>
          </a:stretch>
        </p:blipFill>
        <p:spPr>
          <a:xfrm>
            <a:off x="431800" y="0"/>
            <a:ext cx="8266339" cy="5715000"/>
          </a:xfrm>
          <a:prstGeom prst="rect">
            <a:avLst/>
          </a:prstGeom>
        </p:spPr>
      </p:pic>
    </p:spTree>
    <p:extLst>
      <p:ext uri="{BB962C8B-B14F-4D97-AF65-F5344CB8AC3E}">
        <p14:creationId xmlns:p14="http://schemas.microsoft.com/office/powerpoint/2010/main" val="341031072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0" y="2134225"/>
            <a:ext cx="9144000" cy="2123658"/>
          </a:xfrm>
          <a:prstGeom prst="rect">
            <a:avLst/>
          </a:prstGeom>
          <a:noFill/>
        </p:spPr>
        <p:txBody>
          <a:bodyPr wrap="square" rtlCol="0">
            <a:spAutoFit/>
          </a:bodyPr>
          <a:lstStyle/>
          <a:p>
            <a:pPr algn="ctr"/>
            <a:r>
              <a:rPr lang="en-US" sz="4400" dirty="0">
                <a:latin typeface="Trajan Pro"/>
                <a:cs typeface="Trajan Pro"/>
              </a:rPr>
              <a:t>Power laws and scale-free networks</a:t>
            </a:r>
          </a:p>
          <a:p>
            <a:pPr algn="ctr"/>
            <a:endParaRPr lang="hu-HU" sz="4400" b="1" dirty="0">
              <a:solidFill>
                <a:srgbClr val="FF0000"/>
              </a:solidFill>
              <a:latin typeface="Helvetica"/>
              <a:cs typeface="Helvetica"/>
            </a:endParaRPr>
          </a:p>
        </p:txBody>
      </p:sp>
      <p:sp>
        <p:nvSpPr>
          <p:cNvPr id="3" name="Subtitle 2"/>
          <p:cNvSpPr txBox="1">
            <a:spLocks/>
          </p:cNvSpPr>
          <p:nvPr/>
        </p:nvSpPr>
        <p:spPr>
          <a:xfrm>
            <a:off x="0" y="152400"/>
            <a:ext cx="9144000" cy="419100"/>
          </a:xfrm>
          <a:prstGeom prst="rect">
            <a:avLst/>
          </a:prstGeom>
          <a:solidFill>
            <a:srgbClr val="FF0000"/>
          </a:solidFill>
        </p:spPr>
        <p:txBody>
          <a:bodyPr vert="horz" lIns="91440" tIns="45720" rIns="91440" bIns="45720" rtlCol="0">
            <a:normAutofit/>
          </a:bodyPr>
          <a:lstStyle/>
          <a:p>
            <a:pPr>
              <a:spcBef>
                <a:spcPct val="20000"/>
              </a:spcBef>
            </a:pPr>
            <a:r>
              <a:rPr lang="en-US" sz="2000" b="1" dirty="0">
                <a:solidFill>
                  <a:srgbClr val="FFFFFF"/>
                </a:solidFill>
                <a:latin typeface="Trajan Pro"/>
                <a:ea typeface="Helvetica" pitchFamily="36" charset="0"/>
                <a:cs typeface="Trajan Pro"/>
              </a:rPr>
              <a:t>Section 2					</a:t>
            </a:r>
            <a:endParaRPr lang="en-US" sz="1600" dirty="0">
              <a:solidFill>
                <a:srgbClr val="FFFFFF"/>
              </a:solidFill>
              <a:latin typeface="Trajan Pro"/>
              <a:cs typeface="Trajan Pro"/>
            </a:endParaRPr>
          </a:p>
          <a:p>
            <a:pPr>
              <a:spcBef>
                <a:spcPct val="20000"/>
              </a:spcBef>
            </a:pPr>
            <a:endParaRPr lang="en-US" sz="1600" dirty="0">
              <a:solidFill>
                <a:srgbClr val="FFFFFF"/>
              </a:solidFill>
            </a:endParaRPr>
          </a:p>
          <a:p>
            <a:pPr lvl="0">
              <a:spcBef>
                <a:spcPct val="20000"/>
              </a:spcBef>
            </a:pPr>
            <a:endParaRPr lang="en-US" sz="1600" b="1" dirty="0">
              <a:solidFill>
                <a:srgbClr val="FFFFFF"/>
              </a:solidFill>
              <a:latin typeface="Helvetica" pitchFamily="36" charset="0"/>
              <a:ea typeface="Helvetica" pitchFamily="36" charset="0"/>
              <a:cs typeface="Helvetica" pitchFamily="36" charset="0"/>
            </a:endParaRPr>
          </a:p>
        </p:txBody>
      </p:sp>
      <p:sp>
        <p:nvSpPr>
          <p:cNvPr id="5" name="Subtitle 2"/>
          <p:cNvSpPr txBox="1">
            <a:spLocks/>
          </p:cNvSpPr>
          <p:nvPr/>
        </p:nvSpPr>
        <p:spPr>
          <a:xfrm flipH="1">
            <a:off x="2819400" y="152401"/>
            <a:ext cx="45719" cy="419100"/>
          </a:xfrm>
          <a:prstGeom prst="rect">
            <a:avLst/>
          </a:prstGeom>
          <a:solidFill>
            <a:schemeClr val="bg1"/>
          </a:solidFill>
        </p:spPr>
        <p:txBody>
          <a:bodyPr vert="horz" lIns="91440" tIns="45720" rIns="91440" bIns="45720" rtlCol="0">
            <a:normAutofit/>
          </a:bodyPr>
          <a:lstStyle/>
          <a:p>
            <a:pPr>
              <a:spcBef>
                <a:spcPct val="20000"/>
              </a:spcBef>
            </a:pPr>
            <a:endParaRPr lang="en-US" sz="1600" b="1" dirty="0">
              <a:solidFill>
                <a:schemeClr val="bg1"/>
              </a:solidFill>
              <a:latin typeface="Helvetica" pitchFamily="36" charset="0"/>
              <a:ea typeface="Helvetica" pitchFamily="36" charset="0"/>
              <a:cs typeface="Helvetica" pitchFamily="36" charset="0"/>
            </a:endParaRPr>
          </a:p>
        </p:txBody>
      </p:sp>
      <p:sp>
        <p:nvSpPr>
          <p:cNvPr id="7" name="TextBox 3"/>
          <p:cNvSpPr txBox="1">
            <a:spLocks noChangeArrowheads="1"/>
          </p:cNvSpPr>
          <p:nvPr/>
        </p:nvSpPr>
        <p:spPr bwMode="auto">
          <a:xfrm>
            <a:off x="622458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spTree>
    <p:extLst>
      <p:ext uri="{BB962C8B-B14F-4D97-AF65-F5344CB8AC3E}">
        <p14:creationId xmlns:p14="http://schemas.microsoft.com/office/powerpoint/2010/main" val="40309070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0482" name="TextBox 5"/>
          <p:cNvSpPr txBox="1">
            <a:spLocks noChangeArrowheads="1"/>
          </p:cNvSpPr>
          <p:nvPr/>
        </p:nvSpPr>
        <p:spPr bwMode="auto">
          <a:xfrm>
            <a:off x="369888" y="735013"/>
            <a:ext cx="2987675" cy="2554287"/>
          </a:xfrm>
          <a:prstGeom prst="rect">
            <a:avLst/>
          </a:prstGeom>
          <a:noFill/>
          <a:ln w="9525">
            <a:noFill/>
            <a:miter lim="800000"/>
            <a:headEnd/>
            <a:tailEnd/>
          </a:ln>
        </p:spPr>
        <p:txBody>
          <a:bodyPr>
            <a:prstTxWarp prst="textNoShape">
              <a:avLst/>
            </a:prstTxWarp>
            <a:spAutoFit/>
          </a:bodyPr>
          <a:lstStyle/>
          <a:p>
            <a:r>
              <a:rPr lang="en-US" sz="1600">
                <a:latin typeface="Helvetica" pitchFamily="-111" charset="0"/>
                <a:ea typeface="Helvetica" pitchFamily="-111" charset="0"/>
                <a:cs typeface="Helvetica" pitchFamily="-111" charset="0"/>
              </a:rPr>
              <a:t>Nodes: </a:t>
            </a:r>
            <a:r>
              <a:rPr lang="en-US" sz="1600" b="1">
                <a:solidFill>
                  <a:srgbClr val="FF0000"/>
                </a:solidFill>
                <a:latin typeface="Helvetica" pitchFamily="-111" charset="0"/>
                <a:ea typeface="Helvetica" pitchFamily="-111" charset="0"/>
                <a:cs typeface="Helvetica" pitchFamily="-111" charset="0"/>
              </a:rPr>
              <a:t>WWW documents </a:t>
            </a:r>
            <a:r>
              <a:rPr lang="en-US" sz="1600">
                <a:latin typeface="Helvetica" pitchFamily="-111" charset="0"/>
                <a:ea typeface="Helvetica" pitchFamily="-111" charset="0"/>
                <a:cs typeface="Helvetica" pitchFamily="-111" charset="0"/>
              </a:rPr>
              <a:t>Links:   </a:t>
            </a:r>
            <a:r>
              <a:rPr lang="en-US" sz="1600" b="1">
                <a:solidFill>
                  <a:srgbClr val="FF0000"/>
                </a:solidFill>
                <a:latin typeface="Helvetica" pitchFamily="-111" charset="0"/>
                <a:ea typeface="Helvetica" pitchFamily="-111" charset="0"/>
                <a:cs typeface="Helvetica" pitchFamily="-111" charset="0"/>
              </a:rPr>
              <a:t>URL links</a:t>
            </a:r>
          </a:p>
          <a:p>
            <a:endParaRPr lang="en-US" sz="1600">
              <a:latin typeface="Helvetica" pitchFamily="-111" charset="0"/>
              <a:ea typeface="Helvetica" pitchFamily="-111" charset="0"/>
              <a:cs typeface="Helvetica" pitchFamily="-111" charset="0"/>
            </a:endParaRPr>
          </a:p>
          <a:p>
            <a:r>
              <a:rPr lang="en-US" sz="1600">
                <a:latin typeface="Helvetica" pitchFamily="-111" charset="0"/>
                <a:ea typeface="Helvetica" pitchFamily="-111" charset="0"/>
                <a:cs typeface="Helvetica" pitchFamily="-111" charset="0"/>
              </a:rPr>
              <a:t>Over 3 billion documents</a:t>
            </a:r>
          </a:p>
          <a:p>
            <a:endParaRPr lang="en-US" sz="1600">
              <a:latin typeface="Helvetica" pitchFamily="-111" charset="0"/>
              <a:ea typeface="Helvetica" pitchFamily="-111" charset="0"/>
              <a:cs typeface="Helvetica" pitchFamily="-111" charset="0"/>
            </a:endParaRPr>
          </a:p>
          <a:p>
            <a:r>
              <a:rPr lang="en-US" sz="1600">
                <a:latin typeface="Helvetica" pitchFamily="-111" charset="0"/>
                <a:ea typeface="Helvetica" pitchFamily="-111" charset="0"/>
                <a:cs typeface="Helvetica" pitchFamily="-111" charset="0"/>
              </a:rPr>
              <a:t>ROBOT: collects all URL’s found in a document and follows them recursively</a:t>
            </a:r>
          </a:p>
          <a:p>
            <a:endParaRPr lang="en-US" sz="1600">
              <a:latin typeface="Helvetica" pitchFamily="-111" charset="0"/>
              <a:ea typeface="Helvetica" pitchFamily="-111" charset="0"/>
              <a:cs typeface="Helvetica" pitchFamily="-111" charset="0"/>
            </a:endParaRPr>
          </a:p>
          <a:p>
            <a:endParaRPr lang="en-US" sz="1600">
              <a:latin typeface="Helvetica" pitchFamily="-111" charset="0"/>
              <a:ea typeface="Helvetica" pitchFamily="-111" charset="0"/>
              <a:cs typeface="Helvetica" pitchFamily="-111" charset="0"/>
            </a:endParaRPr>
          </a:p>
        </p:txBody>
      </p:sp>
      <p:pic>
        <p:nvPicPr>
          <p:cNvPr id="20483" name="Picture 6" descr="small_net_color"/>
          <p:cNvPicPr>
            <a:picLocks noChangeArrowheads="1"/>
          </p:cNvPicPr>
          <p:nvPr/>
        </p:nvPicPr>
        <p:blipFill>
          <a:blip r:embed="rId2"/>
          <a:srcRect/>
          <a:stretch>
            <a:fillRect/>
          </a:stretch>
        </p:blipFill>
        <p:spPr bwMode="auto">
          <a:xfrm>
            <a:off x="350838" y="2887663"/>
            <a:ext cx="2697162" cy="2513012"/>
          </a:xfrm>
          <a:prstGeom prst="rect">
            <a:avLst/>
          </a:prstGeom>
          <a:noFill/>
          <a:ln w="9525">
            <a:noFill/>
            <a:miter lim="800000"/>
            <a:headEnd/>
            <a:tailEnd/>
          </a:ln>
        </p:spPr>
      </p:pic>
      <p:grpSp>
        <p:nvGrpSpPr>
          <p:cNvPr id="2" name="Group 9"/>
          <p:cNvGrpSpPr>
            <a:grpSpLocks/>
          </p:cNvGrpSpPr>
          <p:nvPr/>
        </p:nvGrpSpPr>
        <p:grpSpPr bwMode="auto">
          <a:xfrm>
            <a:off x="5441950" y="735012"/>
            <a:ext cx="2435225" cy="1854597"/>
            <a:chOff x="3449" y="384"/>
            <a:chExt cx="2111" cy="1556"/>
          </a:xfrm>
        </p:grpSpPr>
        <p:pic>
          <p:nvPicPr>
            <p:cNvPr id="20494" name="Picture 10" descr="gaussian"/>
            <p:cNvPicPr>
              <a:picLocks noChangeAspect="1" noChangeArrowheads="1"/>
            </p:cNvPicPr>
            <p:nvPr/>
          </p:nvPicPr>
          <p:blipFill>
            <a:blip r:embed="rId3"/>
            <a:srcRect/>
            <a:stretch>
              <a:fillRect/>
            </a:stretch>
          </p:blipFill>
          <p:spPr bwMode="auto">
            <a:xfrm>
              <a:off x="3449" y="384"/>
              <a:ext cx="1920" cy="1556"/>
            </a:xfrm>
            <a:prstGeom prst="rect">
              <a:avLst/>
            </a:prstGeom>
            <a:noFill/>
            <a:ln w="9525">
              <a:noFill/>
              <a:miter lim="800000"/>
              <a:headEnd/>
              <a:tailEnd/>
            </a:ln>
          </p:spPr>
        </p:pic>
        <p:sp>
          <p:nvSpPr>
            <p:cNvPr id="20495" name="Text Box 11"/>
            <p:cNvSpPr txBox="1">
              <a:spLocks noChangeArrowheads="1"/>
            </p:cNvSpPr>
            <p:nvPr/>
          </p:nvSpPr>
          <p:spPr bwMode="auto">
            <a:xfrm rot="5412224">
              <a:off x="4902" y="957"/>
              <a:ext cx="1024" cy="293"/>
            </a:xfrm>
            <a:prstGeom prst="rect">
              <a:avLst/>
            </a:prstGeom>
            <a:noFill/>
            <a:ln w="12700">
              <a:noFill/>
              <a:miter lim="800000"/>
              <a:headEnd/>
              <a:tailEnd/>
            </a:ln>
          </p:spPr>
          <p:txBody>
            <a:bodyPr wrap="square">
              <a:prstTxWarp prst="textNoShape">
                <a:avLst/>
              </a:prstTxWarp>
              <a:spAutoFit/>
            </a:bodyPr>
            <a:lstStyle/>
            <a:p>
              <a:r>
                <a:rPr lang="en-US" sz="1600" b="1" dirty="0">
                  <a:solidFill>
                    <a:srgbClr val="000000"/>
                  </a:solidFill>
                  <a:latin typeface="Helvetica" pitchFamily="-111" charset="0"/>
                  <a:ea typeface="Helvetica" pitchFamily="-111" charset="0"/>
                  <a:cs typeface="Helvetica" pitchFamily="-111" charset="0"/>
                </a:rPr>
                <a:t>Expected</a:t>
              </a:r>
            </a:p>
          </p:txBody>
        </p:sp>
      </p:grpSp>
      <p:sp>
        <p:nvSpPr>
          <p:cNvPr id="20487" name="Text Box 7"/>
          <p:cNvSpPr txBox="1">
            <a:spLocks noChangeArrowheads="1"/>
          </p:cNvSpPr>
          <p:nvPr/>
        </p:nvSpPr>
        <p:spPr bwMode="auto">
          <a:xfrm>
            <a:off x="1528763" y="5265738"/>
            <a:ext cx="6248400" cy="277812"/>
          </a:xfrm>
          <a:prstGeom prst="rect">
            <a:avLst/>
          </a:prstGeom>
          <a:noFill/>
          <a:ln w="9525">
            <a:noFill/>
            <a:miter lim="800000"/>
            <a:headEnd/>
            <a:tailEnd/>
          </a:ln>
        </p:spPr>
        <p:txBody>
          <a:bodyPr>
            <a:prstTxWarp prst="textNoShape">
              <a:avLst/>
            </a:prstTxWarp>
            <a:spAutoFit/>
          </a:bodyPr>
          <a:lstStyle/>
          <a:p>
            <a:r>
              <a:rPr lang="en-US" sz="1200">
                <a:solidFill>
                  <a:srgbClr val="000000"/>
                </a:solidFill>
                <a:latin typeface="Helvetica" pitchFamily="-111" charset="0"/>
                <a:ea typeface="Helvetica" pitchFamily="-111" charset="0"/>
                <a:cs typeface="Helvetica" pitchFamily="-111" charset="0"/>
              </a:rPr>
              <a:t>R. Albert, H. Jeong, A-L Barabasi, </a:t>
            </a:r>
            <a:r>
              <a:rPr lang="en-US" sz="1200" i="1">
                <a:solidFill>
                  <a:srgbClr val="000000"/>
                </a:solidFill>
                <a:latin typeface="Helvetica" pitchFamily="-111" charset="0"/>
                <a:ea typeface="Helvetica" pitchFamily="-111" charset="0"/>
                <a:cs typeface="Helvetica" pitchFamily="-111" charset="0"/>
              </a:rPr>
              <a:t>Nature</a:t>
            </a:r>
            <a:r>
              <a:rPr lang="en-US" sz="1200">
                <a:solidFill>
                  <a:srgbClr val="000000"/>
                </a:solidFill>
                <a:latin typeface="Helvetica" pitchFamily="-111" charset="0"/>
                <a:ea typeface="Helvetica" pitchFamily="-111" charset="0"/>
                <a:cs typeface="Helvetica" pitchFamily="-111" charset="0"/>
              </a:rPr>
              <a:t>, 401 130 (1999).</a:t>
            </a:r>
          </a:p>
        </p:txBody>
      </p:sp>
      <p:sp>
        <p:nvSpPr>
          <p:cNvPr id="20488"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a:solidFill>
                  <a:schemeClr val="bg1"/>
                </a:solidFill>
                <a:latin typeface="Helvetica" pitchFamily="-111" charset="0"/>
                <a:ea typeface="Helvetica" pitchFamily="-111" charset="0"/>
                <a:cs typeface="Helvetica" pitchFamily="-111" charset="0"/>
              </a:rPr>
              <a:t>WORLD WIDE WEB</a:t>
            </a:r>
          </a:p>
        </p:txBody>
      </p:sp>
      <p:sp>
        <p:nvSpPr>
          <p:cNvPr id="16" name="TextBox 3"/>
          <p:cNvSpPr txBox="1">
            <a:spLocks noChangeArrowheads="1"/>
          </p:cNvSpPr>
          <p:nvPr/>
        </p:nvSpPr>
        <p:spPr bwMode="auto">
          <a:xfrm>
            <a:off x="622458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pic>
        <p:nvPicPr>
          <p:cNvPr id="17" name="Picture 16" descr="F-SF-Pk-www-ND-marci.jpg"/>
          <p:cNvPicPr>
            <a:picLocks noChangeAspect="1"/>
          </p:cNvPicPr>
          <p:nvPr/>
        </p:nvPicPr>
        <p:blipFill>
          <a:blip r:embed="rId4"/>
          <a:stretch>
            <a:fillRect/>
          </a:stretch>
        </p:blipFill>
        <p:spPr>
          <a:xfrm>
            <a:off x="4177757" y="2589609"/>
            <a:ext cx="4516738" cy="2465386"/>
          </a:xfrm>
          <a:prstGeom prst="rect">
            <a:avLst/>
          </a:prstGeom>
        </p:spPr>
      </p:pic>
    </p:spTree>
    <p:extLst>
      <p:ext uri="{BB962C8B-B14F-4D97-AF65-F5344CB8AC3E}">
        <p14:creationId xmlns:p14="http://schemas.microsoft.com/office/powerpoint/2010/main" val="2048314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a:off x="0" y="0"/>
            <a:ext cx="914400" cy="0"/>
          </a:xfrm>
          <a:prstGeom prst="line">
            <a:avLst/>
          </a:prstGeom>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40000" rotWithShape="0">
                    <a:srgbClr val="000000"/>
                  </a:outerShdw>
                </a:effectLst>
              </a14:hiddenEffects>
            </a:ext>
          </a:extLst>
        </p:spPr>
        <p:style>
          <a:lnRef idx="2">
            <a:schemeClr val="accent1"/>
          </a:lnRef>
          <a:fillRef idx="0">
            <a:schemeClr val="accent1"/>
          </a:fillRef>
          <a:effectRef idx="1">
            <a:schemeClr val="accent1"/>
          </a:effectRef>
          <a:fontRef idx="minor">
            <a:schemeClr val="tx1"/>
          </a:fontRef>
        </p:style>
      </p:cxnSp>
      <p:sp>
        <p:nvSpPr>
          <p:cNvPr id="22534" name="Subtitle 2"/>
          <p:cNvSpPr txBox="1">
            <a:spLocks/>
          </p:cNvSpPr>
          <p:nvPr/>
        </p:nvSpPr>
        <p:spPr bwMode="auto">
          <a:xfrm>
            <a:off x="0" y="152400"/>
            <a:ext cx="9144000" cy="419100"/>
          </a:xfrm>
          <a:prstGeom prst="rect">
            <a:avLst/>
          </a:prstGeom>
          <a:solidFill>
            <a:srgbClr val="FF0000"/>
          </a:solidFill>
          <a:ln w="9525">
            <a:noFill/>
            <a:miter lim="800000"/>
            <a:headEnd/>
            <a:tailEnd/>
          </a:ln>
        </p:spPr>
        <p:txBody>
          <a:bodyPr>
            <a:prstTxWarp prst="textNoShape">
              <a:avLst/>
            </a:prstTxWarp>
          </a:bodyPr>
          <a:lstStyle/>
          <a:p>
            <a:pPr>
              <a:spcBef>
                <a:spcPct val="20000"/>
              </a:spcBef>
            </a:pPr>
            <a:r>
              <a:rPr lang="en-US" sz="2000" b="1" dirty="0">
                <a:solidFill>
                  <a:schemeClr val="bg1"/>
                </a:solidFill>
                <a:latin typeface="Helvetica" pitchFamily="-111" charset="0"/>
                <a:ea typeface="Helvetica" pitchFamily="-111" charset="0"/>
                <a:cs typeface="Helvetica" pitchFamily="-111" charset="0"/>
              </a:rPr>
              <a:t>Discrete vs. Continuum formalism</a:t>
            </a:r>
          </a:p>
        </p:txBody>
      </p:sp>
      <p:sp>
        <p:nvSpPr>
          <p:cNvPr id="6" name="Rectangle 5"/>
          <p:cNvSpPr/>
          <p:nvPr/>
        </p:nvSpPr>
        <p:spPr>
          <a:xfrm>
            <a:off x="233044" y="683378"/>
            <a:ext cx="4257392" cy="1107996"/>
          </a:xfrm>
          <a:prstGeom prst="rect">
            <a:avLst/>
          </a:prstGeom>
        </p:spPr>
        <p:txBody>
          <a:bodyPr wrap="square">
            <a:spAutoFit/>
          </a:bodyPr>
          <a:lstStyle/>
          <a:p>
            <a:pPr algn="r"/>
            <a:r>
              <a:rPr lang="en-US" b="1" dirty="0"/>
              <a:t>Discrete Formalism </a:t>
            </a:r>
          </a:p>
          <a:p>
            <a:pPr algn="r"/>
            <a:r>
              <a:rPr lang="en-US" sz="1600" dirty="0"/>
              <a:t>As node degrees are always positive integers, the discrete formalism captures the probability  that a node has exactly  </a:t>
            </a:r>
            <a:r>
              <a:rPr lang="en-US" sz="1600" dirty="0" err="1"/>
              <a:t>k</a:t>
            </a:r>
            <a:r>
              <a:rPr lang="en-US" sz="1600" dirty="0"/>
              <a:t> links:</a:t>
            </a:r>
          </a:p>
        </p:txBody>
      </p:sp>
      <p:pic>
        <p:nvPicPr>
          <p:cNvPr id="7" name="Picture 6"/>
          <p:cNvPicPr>
            <a:picLocks noChangeAspect="1"/>
          </p:cNvPicPr>
          <p:nvPr/>
        </p:nvPicPr>
        <p:blipFill>
          <a:blip r:embed="rId3"/>
          <a:stretch>
            <a:fillRect/>
          </a:stretch>
        </p:blipFill>
        <p:spPr>
          <a:xfrm>
            <a:off x="3215737" y="1924724"/>
            <a:ext cx="990600" cy="266700"/>
          </a:xfrm>
          <a:prstGeom prst="rect">
            <a:avLst/>
          </a:prstGeom>
        </p:spPr>
      </p:pic>
      <p:pic>
        <p:nvPicPr>
          <p:cNvPr id="8" name="Picture 7"/>
          <p:cNvPicPr>
            <a:picLocks noChangeAspect="1"/>
          </p:cNvPicPr>
          <p:nvPr/>
        </p:nvPicPr>
        <p:blipFill>
          <a:blip r:embed="rId4"/>
          <a:stretch>
            <a:fillRect/>
          </a:stretch>
        </p:blipFill>
        <p:spPr>
          <a:xfrm>
            <a:off x="3208962" y="2286000"/>
            <a:ext cx="990600" cy="571500"/>
          </a:xfrm>
          <a:prstGeom prst="rect">
            <a:avLst/>
          </a:prstGeom>
        </p:spPr>
      </p:pic>
      <p:pic>
        <p:nvPicPr>
          <p:cNvPr id="9" name="Picture 8"/>
          <p:cNvPicPr>
            <a:picLocks noChangeAspect="1"/>
          </p:cNvPicPr>
          <p:nvPr/>
        </p:nvPicPr>
        <p:blipFill>
          <a:blip r:embed="rId5"/>
          <a:stretch>
            <a:fillRect/>
          </a:stretch>
        </p:blipFill>
        <p:spPr>
          <a:xfrm>
            <a:off x="1038533" y="3206750"/>
            <a:ext cx="1104900" cy="571500"/>
          </a:xfrm>
          <a:prstGeom prst="rect">
            <a:avLst/>
          </a:prstGeom>
        </p:spPr>
      </p:pic>
      <p:pic>
        <p:nvPicPr>
          <p:cNvPr id="10" name="Picture 9"/>
          <p:cNvPicPr>
            <a:picLocks noChangeAspect="1"/>
          </p:cNvPicPr>
          <p:nvPr/>
        </p:nvPicPr>
        <p:blipFill>
          <a:blip r:embed="rId6"/>
          <a:stretch>
            <a:fillRect/>
          </a:stretch>
        </p:blipFill>
        <p:spPr>
          <a:xfrm>
            <a:off x="2563482" y="3206750"/>
            <a:ext cx="1752600" cy="850900"/>
          </a:xfrm>
          <a:prstGeom prst="rect">
            <a:avLst/>
          </a:prstGeom>
        </p:spPr>
      </p:pic>
      <p:pic>
        <p:nvPicPr>
          <p:cNvPr id="11" name="Picture 10"/>
          <p:cNvPicPr>
            <a:picLocks noChangeAspect="1"/>
          </p:cNvPicPr>
          <p:nvPr/>
        </p:nvPicPr>
        <p:blipFill>
          <a:blip r:embed="rId7"/>
          <a:stretch>
            <a:fillRect/>
          </a:stretch>
        </p:blipFill>
        <p:spPr>
          <a:xfrm>
            <a:off x="3380837" y="4155222"/>
            <a:ext cx="825500" cy="508000"/>
          </a:xfrm>
          <a:prstGeom prst="rect">
            <a:avLst/>
          </a:prstGeom>
        </p:spPr>
      </p:pic>
      <p:sp>
        <p:nvSpPr>
          <p:cNvPr id="12" name="Rectangle 11"/>
          <p:cNvSpPr/>
          <p:nvPr/>
        </p:nvSpPr>
        <p:spPr>
          <a:xfrm>
            <a:off x="4612320" y="664708"/>
            <a:ext cx="4572000" cy="1107996"/>
          </a:xfrm>
          <a:prstGeom prst="rect">
            <a:avLst/>
          </a:prstGeom>
        </p:spPr>
        <p:txBody>
          <a:bodyPr>
            <a:spAutoFit/>
          </a:bodyPr>
          <a:lstStyle/>
          <a:p>
            <a:r>
              <a:rPr lang="en-US" b="1" dirty="0"/>
              <a:t>Continuum Formalism </a:t>
            </a:r>
          </a:p>
          <a:p>
            <a:r>
              <a:rPr lang="en-US" sz="1600" dirty="0"/>
              <a:t>In analytical calculations it is often convenient to assume that the degrees can take up any positive real value:</a:t>
            </a:r>
          </a:p>
        </p:txBody>
      </p:sp>
      <p:pic>
        <p:nvPicPr>
          <p:cNvPr id="13" name="Picture 12"/>
          <p:cNvPicPr>
            <a:picLocks noChangeAspect="1"/>
          </p:cNvPicPr>
          <p:nvPr/>
        </p:nvPicPr>
        <p:blipFill>
          <a:blip r:embed="rId8"/>
          <a:stretch>
            <a:fillRect/>
          </a:stretch>
        </p:blipFill>
        <p:spPr>
          <a:xfrm>
            <a:off x="4871498" y="1924724"/>
            <a:ext cx="1155700" cy="254000"/>
          </a:xfrm>
          <a:prstGeom prst="rect">
            <a:avLst/>
          </a:prstGeom>
        </p:spPr>
      </p:pic>
      <p:pic>
        <p:nvPicPr>
          <p:cNvPr id="14" name="Picture 13"/>
          <p:cNvPicPr>
            <a:picLocks noChangeAspect="1"/>
          </p:cNvPicPr>
          <p:nvPr/>
        </p:nvPicPr>
        <p:blipFill>
          <a:blip r:embed="rId9"/>
          <a:stretch>
            <a:fillRect/>
          </a:stretch>
        </p:blipFill>
        <p:spPr>
          <a:xfrm>
            <a:off x="4831718" y="3113822"/>
            <a:ext cx="2400300" cy="1041400"/>
          </a:xfrm>
          <a:prstGeom prst="rect">
            <a:avLst/>
          </a:prstGeom>
        </p:spPr>
      </p:pic>
      <p:pic>
        <p:nvPicPr>
          <p:cNvPr id="15" name="Picture 14"/>
          <p:cNvPicPr>
            <a:picLocks noChangeAspect="1"/>
          </p:cNvPicPr>
          <p:nvPr/>
        </p:nvPicPr>
        <p:blipFill>
          <a:blip r:embed="rId10"/>
          <a:stretch>
            <a:fillRect/>
          </a:stretch>
        </p:blipFill>
        <p:spPr>
          <a:xfrm>
            <a:off x="4871498" y="4270928"/>
            <a:ext cx="1905000" cy="304800"/>
          </a:xfrm>
          <a:prstGeom prst="rect">
            <a:avLst/>
          </a:prstGeom>
        </p:spPr>
      </p:pic>
      <p:pic>
        <p:nvPicPr>
          <p:cNvPr id="17" name="Picture 16"/>
          <p:cNvPicPr>
            <a:picLocks noChangeAspect="1"/>
          </p:cNvPicPr>
          <p:nvPr/>
        </p:nvPicPr>
        <p:blipFill>
          <a:blip r:embed="rId11"/>
          <a:stretch>
            <a:fillRect/>
          </a:stretch>
        </p:blipFill>
        <p:spPr>
          <a:xfrm>
            <a:off x="3763634" y="5000625"/>
            <a:ext cx="203200" cy="266700"/>
          </a:xfrm>
          <a:prstGeom prst="rect">
            <a:avLst/>
          </a:prstGeom>
        </p:spPr>
      </p:pic>
      <p:pic>
        <p:nvPicPr>
          <p:cNvPr id="18" name="Picture 17"/>
          <p:cNvPicPr>
            <a:picLocks noChangeAspect="1"/>
          </p:cNvPicPr>
          <p:nvPr/>
        </p:nvPicPr>
        <p:blipFill>
          <a:blip r:embed="rId12"/>
          <a:stretch>
            <a:fillRect/>
          </a:stretch>
        </p:blipFill>
        <p:spPr>
          <a:xfrm>
            <a:off x="4871498" y="4910901"/>
            <a:ext cx="889000" cy="457200"/>
          </a:xfrm>
          <a:prstGeom prst="rect">
            <a:avLst/>
          </a:prstGeom>
        </p:spPr>
      </p:pic>
      <p:sp>
        <p:nvSpPr>
          <p:cNvPr id="19" name="TextBox 18"/>
          <p:cNvSpPr txBox="1"/>
          <p:nvPr/>
        </p:nvSpPr>
        <p:spPr>
          <a:xfrm>
            <a:off x="1220987" y="5012276"/>
            <a:ext cx="2031325" cy="307777"/>
          </a:xfrm>
          <a:prstGeom prst="rect">
            <a:avLst/>
          </a:prstGeom>
          <a:noFill/>
        </p:spPr>
        <p:txBody>
          <a:bodyPr wrap="none" rtlCol="0">
            <a:spAutoFit/>
          </a:bodyPr>
          <a:lstStyle/>
          <a:p>
            <a:r>
              <a:rPr lang="en-US" sz="1400" b="1" dirty="0">
                <a:latin typeface="Trajan Pro"/>
                <a:cs typeface="Trajan Pro"/>
              </a:rPr>
              <a:t>INTERPRETATION:</a:t>
            </a:r>
          </a:p>
        </p:txBody>
      </p:sp>
      <p:pic>
        <p:nvPicPr>
          <p:cNvPr id="20" name="Picture 19"/>
          <p:cNvPicPr>
            <a:picLocks noChangeAspect="1"/>
          </p:cNvPicPr>
          <p:nvPr/>
        </p:nvPicPr>
        <p:blipFill>
          <a:blip r:embed="rId13"/>
          <a:stretch>
            <a:fillRect/>
          </a:stretch>
        </p:blipFill>
        <p:spPr>
          <a:xfrm>
            <a:off x="4801586" y="2261330"/>
            <a:ext cx="1231900" cy="774700"/>
          </a:xfrm>
          <a:prstGeom prst="rect">
            <a:avLst/>
          </a:prstGeom>
        </p:spPr>
      </p:pic>
      <p:sp>
        <p:nvSpPr>
          <p:cNvPr id="21" name="TextBox 3"/>
          <p:cNvSpPr txBox="1">
            <a:spLocks noChangeArrowheads="1"/>
          </p:cNvSpPr>
          <p:nvPr/>
        </p:nvSpPr>
        <p:spPr bwMode="auto">
          <a:xfrm>
            <a:off x="6223958" y="5400675"/>
            <a:ext cx="2919412" cy="230188"/>
          </a:xfrm>
          <a:prstGeom prst="rect">
            <a:avLst/>
          </a:prstGeom>
          <a:noFill/>
          <a:ln w="9525">
            <a:noFill/>
            <a:miter lim="800000"/>
            <a:headEnd/>
            <a:tailEnd/>
          </a:ln>
        </p:spPr>
        <p:txBody>
          <a:bodyPr>
            <a:prstTxWarp prst="textNoShape">
              <a:avLst/>
            </a:prstTxWarp>
            <a:spAutoFit/>
          </a:bodyPr>
          <a:lstStyle/>
          <a:p>
            <a:pPr algn="r"/>
            <a:r>
              <a:rPr lang="en-US" sz="900" b="1" dirty="0">
                <a:solidFill>
                  <a:srgbClr val="BFBFBF"/>
                </a:solidFill>
                <a:latin typeface="Helvetica" pitchFamily="-111" charset="0"/>
                <a:ea typeface="Helvetica" pitchFamily="-111" charset="0"/>
                <a:cs typeface="Helvetica" pitchFamily="-111" charset="0"/>
              </a:rPr>
              <a:t>Network Science: Scale-Free Networks</a:t>
            </a:r>
            <a:endParaRPr lang="en-US" sz="600" i="1" dirty="0">
              <a:solidFill>
                <a:srgbClr val="BFBFBF"/>
              </a:solidFill>
              <a:latin typeface="Helvetica" pitchFamily="-111" charset="0"/>
              <a:ea typeface="Helvetica" pitchFamily="-111" charset="0"/>
              <a:cs typeface="Helvetica" pitchFamily="-111" charset="0"/>
            </a:endParaRPr>
          </a:p>
        </p:txBody>
      </p:sp>
    </p:spTree>
    <p:extLst>
      <p:ext uri="{BB962C8B-B14F-4D97-AF65-F5344CB8AC3E}">
        <p14:creationId xmlns:p14="http://schemas.microsoft.com/office/powerpoint/2010/main" val="4258580650"/>
      </p:ext>
    </p:extLst>
  </p:cSld>
  <p:clrMapOvr>
    <a:masterClrMapping/>
  </p:clrMapOvr>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wrap="square">
        <a:spAutoFit/>
      </a:bodyPr>
      <a:lstStyle>
        <a:defPPr algn="just">
          <a:defRPr sz="2000" b="1" dirty="0"/>
        </a:defPPr>
      </a:lstStyle>
    </a:spDef>
    <a:txDef>
      <a:spPr>
        <a:noFill/>
      </a:spPr>
      <a:bodyPr wrap="square" rtlCol="0">
        <a:spAutoFit/>
      </a:bodyPr>
      <a:lstStyle>
        <a:defPPr algn="ctr">
          <a:defRPr sz="3200" b="1" dirty="0" smtClean="0">
            <a:solidFill>
              <a:srgbClr val="0070C0"/>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16991</TotalTime>
  <Words>5455</Words>
  <Application>Microsoft Office PowerPoint</Application>
  <PresentationFormat>On-screen Show (16:10)</PresentationFormat>
  <Paragraphs>616</Paragraphs>
  <Slides>64</Slides>
  <Notes>21</Notes>
  <HiddenSlides>0</HiddenSlides>
  <MMClips>0</MMClips>
  <ScaleCrop>false</ScaleCrop>
  <HeadingPairs>
    <vt:vector size="8" baseType="variant">
      <vt:variant>
        <vt:lpstr>Fonts Used</vt:lpstr>
      </vt:variant>
      <vt:variant>
        <vt:i4>11</vt:i4>
      </vt:variant>
      <vt:variant>
        <vt:lpstr>Theme</vt:lpstr>
      </vt:variant>
      <vt:variant>
        <vt:i4>5</vt:i4>
      </vt:variant>
      <vt:variant>
        <vt:lpstr>Embedded OLE Servers</vt:lpstr>
      </vt:variant>
      <vt:variant>
        <vt:i4>2</vt:i4>
      </vt:variant>
      <vt:variant>
        <vt:lpstr>Slide Titles</vt:lpstr>
      </vt:variant>
      <vt:variant>
        <vt:i4>64</vt:i4>
      </vt:variant>
    </vt:vector>
  </HeadingPairs>
  <TitlesOfParts>
    <vt:vector size="82" baseType="lpstr">
      <vt:lpstr>Arial</vt:lpstr>
      <vt:lpstr>Calibri</vt:lpstr>
      <vt:lpstr>Calibri Light</vt:lpstr>
      <vt:lpstr>Cambria Math</vt:lpstr>
      <vt:lpstr>GillSans</vt:lpstr>
      <vt:lpstr>Helvetica</vt:lpstr>
      <vt:lpstr>Symbol</vt:lpstr>
      <vt:lpstr>Tahoma</vt:lpstr>
      <vt:lpstr>Times New Roman</vt:lpstr>
      <vt:lpstr>Trajan Pro</vt:lpstr>
      <vt:lpstr>Wingdings</vt:lpstr>
      <vt:lpstr>Office Theme</vt:lpstr>
      <vt:lpstr>Office Theme</vt:lpstr>
      <vt:lpstr>1_Office Theme</vt:lpstr>
      <vt:lpstr>Office Theme</vt:lpstr>
      <vt:lpstr>Office Theme</vt:lpstr>
      <vt:lpstr>Equation</vt:lpstr>
      <vt:lpstr>Photo Editor Photo</vt:lpstr>
      <vt:lpstr>PowerPoint Presentation</vt:lpstr>
      <vt:lpstr>Example: COVID-19 Control</vt:lpstr>
      <vt:lpstr>Optimize functions</vt:lpstr>
      <vt:lpstr>Contributions:</vt:lpstr>
      <vt:lpstr>Contributions: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Meta-P(k)</vt:lpstr>
      <vt:lpstr>Prot P(k)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mean field theory offers the correct scaling, BUT it provides the wrong coefficient of the degree distribution.   So assymptotically it is correct (k ∞), but not correct in details (particularly for small k).   To fix it, we need to calculate P(k) exactly, which we will do next using a rate equation based approach.</vt:lpstr>
      <vt:lpstr>PowerPoint Presentation</vt:lpstr>
      <vt:lpstr>PowerPoint Presentation</vt:lpstr>
      <vt:lpstr>PowerPoint Presentation</vt:lpstr>
      <vt:lpstr>PowerPoint Presentation</vt:lpstr>
      <vt:lpstr>PowerPoint Presentation</vt:lpstr>
      <vt:lpstr>PowerPoint Presentation</vt:lpstr>
      <vt:lpstr>Fitness Model</vt:lpstr>
      <vt:lpstr>PowerPoint Presentation</vt:lpstr>
      <vt:lpstr>PowerPoint Presentation</vt:lpstr>
      <vt:lpstr>PowerPoint Presentation</vt:lpstr>
      <vt:lpstr>PowerPoint Presentation</vt:lpstr>
      <vt:lpstr>PowerPoint Presentation</vt:lpstr>
      <vt:lpstr>Do we need both growth and preferential attachment?  YEP</vt:lpstr>
      <vt:lpstr>Regular network</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Network Science</dc:title>
  <dc:creator>Albert-László Barabási</dc:creator>
  <cp:lastModifiedBy>Szymanski, Bolek</cp:lastModifiedBy>
  <cp:revision>633</cp:revision>
  <dcterms:created xsi:type="dcterms:W3CDTF">2013-06-02T20:44:12Z</dcterms:created>
  <dcterms:modified xsi:type="dcterms:W3CDTF">2023-09-14T06:55:54Z</dcterms:modified>
</cp:coreProperties>
</file>